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27"/>
  </p:notesMasterIdLst>
  <p:sldIdLst>
    <p:sldId id="303" r:id="rId2"/>
    <p:sldId id="259" r:id="rId3"/>
    <p:sldId id="260" r:id="rId4"/>
    <p:sldId id="261" r:id="rId5"/>
    <p:sldId id="268" r:id="rId6"/>
    <p:sldId id="269" r:id="rId7"/>
    <p:sldId id="304" r:id="rId8"/>
    <p:sldId id="270" r:id="rId9"/>
    <p:sldId id="272" r:id="rId10"/>
    <p:sldId id="275" r:id="rId11"/>
    <p:sldId id="276" r:id="rId12"/>
    <p:sldId id="277" r:id="rId13"/>
    <p:sldId id="279" r:id="rId14"/>
    <p:sldId id="280" r:id="rId15"/>
    <p:sldId id="281" r:id="rId16"/>
    <p:sldId id="283" r:id="rId17"/>
    <p:sldId id="287" r:id="rId18"/>
    <p:sldId id="289" r:id="rId19"/>
    <p:sldId id="290" r:id="rId20"/>
    <p:sldId id="294" r:id="rId21"/>
    <p:sldId id="297" r:id="rId22"/>
    <p:sldId id="298" r:id="rId23"/>
    <p:sldId id="300" r:id="rId24"/>
    <p:sldId id="301" r:id="rId25"/>
    <p:sldId id="302" r:id="rId26"/>
  </p:sldIdLst>
  <p:sldSz cx="9144000" cy="6858000" type="screen4x3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9" autoAdjust="0"/>
    <p:restoredTop sz="86380" autoAdjust="0"/>
  </p:normalViewPr>
  <p:slideViewPr>
    <p:cSldViewPr>
      <p:cViewPr varScale="1">
        <p:scale>
          <a:sx n="63" d="100"/>
          <a:sy n="63" d="100"/>
        </p:scale>
        <p:origin x="-136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0" y="12128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790FE2-E3C8-45C6-91C4-EF3A37763254}" type="datetimeFigureOut">
              <a:rPr lang="en-US" smtClean="0"/>
              <a:pPr/>
              <a:t>9/10/2019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5F1E41-7C4E-4B0F-A964-91B42BC734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9811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24F64-1DC2-4C9A-81B9-B2A25AFDAF63}" type="datetime1">
              <a:rPr lang="en-US" smtClean="0"/>
              <a:pPr/>
              <a:t>9/10/2019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B6F2210-3D6B-41D5-B539-24FFFA63009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CD7F4-DE8E-47F3-8700-791363BC1A62}" type="datetime1">
              <a:rPr lang="en-US" smtClean="0"/>
              <a:pPr/>
              <a:t>9/10/2019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F2210-3D6B-41D5-B539-24FFFA6300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EB6F2210-3D6B-41D5-B539-24FFFA63009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4D867-02DB-4787-91EE-C7E59471158E}" type="datetime1">
              <a:rPr lang="en-US" smtClean="0"/>
              <a:pPr/>
              <a:t>9/10/2019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828800"/>
            <a:ext cx="4038600" cy="4302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302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010400" y="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30-</a:t>
            </a:r>
            <a:fld id="{B925DB53-3E76-4D54-BE5A-F89F829FA4F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1197690"/>
      </p:ext>
    </p:extLst>
  </p:cSld>
  <p:clrMapOvr>
    <a:masterClrMapping/>
  </p:clrMapOvr>
  <p:transition>
    <p:rand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457200" y="1828800"/>
            <a:ext cx="4038600" cy="430212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828800"/>
            <a:ext cx="4038600" cy="4302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010400" y="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30-</a:t>
            </a:r>
            <a:fld id="{5CA8FC65-D591-4838-A760-5B3D43C5A69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2395320"/>
      </p:ext>
    </p:extLst>
  </p:cSld>
  <p:clrMapOvr>
    <a:masterClrMapping/>
  </p:clrMapOvr>
  <p:transition>
    <p:random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828800"/>
            <a:ext cx="8229600" cy="430212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010400" y="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30-</a:t>
            </a:r>
            <a:fld id="{9D2E4E34-0640-49D4-B30E-94CE5D2AF1E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0511317"/>
      </p:ext>
    </p:extLst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A81A5-E7E1-4757-9727-2E4ACF88C8CF}" type="datetime1">
              <a:rPr lang="en-US" smtClean="0"/>
              <a:pPr/>
              <a:t>9/10/2019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EB6F2210-3D6B-41D5-B539-24FFFA63009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50527-955A-45BF-A5FD-52E9F5BD8B29}" type="datetime1">
              <a:rPr lang="en-US" smtClean="0"/>
              <a:pPr/>
              <a:t>9/10/2019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B6F2210-3D6B-41D5-B539-24FFFA63009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870B8DF-913F-4E37-90E9-92304382C8CF}" type="datetime1">
              <a:rPr lang="en-US" smtClean="0"/>
              <a:pPr/>
              <a:t>9/10/2019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F2210-3D6B-41D5-B539-24FFFA63009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03BC7-FFD0-4F3A-BE9B-524C5D1335AE}" type="datetime1">
              <a:rPr lang="en-US" smtClean="0"/>
              <a:pPr/>
              <a:t>9/10/2019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EB6F2210-3D6B-41D5-B539-24FFFA63009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8CE39-263C-4CD4-9201-DAF3BF87E8EF}" type="datetime1">
              <a:rPr lang="en-US" smtClean="0"/>
              <a:pPr/>
              <a:t>9/10/2019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EB6F2210-3D6B-41D5-B539-24FFFA6300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CC1D8-E853-4060-9ECD-EAD9C04D82E2}" type="datetime1">
              <a:rPr lang="en-US" smtClean="0"/>
              <a:pPr/>
              <a:t>9/10/2019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B6F2210-3D6B-41D5-B539-24FFFA6300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B6F2210-3D6B-41D5-B539-24FFFA63009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5B9CD-4385-4B3E-8096-E5C584DFD9A8}" type="datetime1">
              <a:rPr lang="en-US" smtClean="0"/>
              <a:pPr/>
              <a:t>9/10/2019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EB6F2210-3D6B-41D5-B539-24FFFA63009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3AAB1453-D05C-461C-B257-2E8394779879}" type="datetime1">
              <a:rPr lang="en-US" smtClean="0"/>
              <a:pPr/>
              <a:t>9/10/2019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F7BECD96-4BB0-40D1-BD02-D6C9D7318EFF}" type="datetime1">
              <a:rPr lang="en-US" smtClean="0"/>
              <a:pPr/>
              <a:t>9/10/2019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B6F2210-3D6B-41D5-B539-24FFFA63009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  <p:sldLayoutId id="2147483677" r:id="rId14"/>
  </p:sldLayoutIdLst>
  <p:hf sldNum="0" hdr="0" ft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400200"/>
          </a:xfrm>
        </p:spPr>
        <p:txBody>
          <a:bodyPr>
            <a:noAutofit/>
          </a:bodyPr>
          <a:lstStyle/>
          <a:p>
            <a:r>
              <a:rPr lang="en-US" sz="3600" b="1" smtClean="0">
                <a:solidFill>
                  <a:schemeClr val="tx1"/>
                </a:solidFill>
                <a:cs typeface="Akhbar MT" pitchFamily="2" charset="-78"/>
              </a:rPr>
              <a:t>Physiology </a:t>
            </a:r>
            <a:r>
              <a:rPr lang="en-US" sz="3600" b="1" dirty="0" smtClean="0">
                <a:solidFill>
                  <a:schemeClr val="tx1"/>
                </a:solidFill>
                <a:cs typeface="Akhbar MT" pitchFamily="2" charset="-78"/>
              </a:rPr>
              <a:t>and Disorders of </a:t>
            </a:r>
            <a:r>
              <a:rPr lang="en-US" sz="3600" b="1" dirty="0" smtClean="0">
                <a:solidFill>
                  <a:schemeClr val="tx1"/>
                </a:solidFill>
                <a:cs typeface="Akhbar MT" pitchFamily="2" charset="-78"/>
              </a:rPr>
              <a:t>URINARY </a:t>
            </a:r>
            <a:r>
              <a:rPr lang="en-US" sz="3600" b="1" dirty="0" smtClean="0">
                <a:solidFill>
                  <a:schemeClr val="tx1"/>
                </a:solidFill>
                <a:cs typeface="Akhbar MT" pitchFamily="2" charset="-78"/>
              </a:rPr>
              <a:t>SYSTEM</a:t>
            </a:r>
            <a:endParaRPr lang="ar-IQ" sz="3600" b="1" dirty="0">
              <a:solidFill>
                <a:schemeClr val="tx1"/>
              </a:solidFill>
              <a:cs typeface="Akhbar MT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301752" y="1772816"/>
            <a:ext cx="8503920" cy="4326232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pPr algn="ctr"/>
            <a:r>
              <a:rPr lang="en-US" dirty="0" smtClean="0"/>
              <a:t>University of  Basra</a:t>
            </a:r>
          </a:p>
          <a:p>
            <a:pPr algn="ctr"/>
            <a:r>
              <a:rPr lang="en-US" dirty="0" smtClean="0"/>
              <a:t>Collage of Science</a:t>
            </a:r>
          </a:p>
          <a:p>
            <a:pPr algn="ctr"/>
            <a:r>
              <a:rPr lang="en-US" dirty="0" smtClean="0"/>
              <a:t> </a:t>
            </a:r>
            <a:r>
              <a:rPr lang="en-US" dirty="0"/>
              <a:t>P</a:t>
            </a:r>
            <a:r>
              <a:rPr lang="en-US" dirty="0" smtClean="0"/>
              <a:t>hysiology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Dr.	</a:t>
            </a:r>
            <a:r>
              <a:rPr lang="en-US" dirty="0" err="1" smtClean="0"/>
              <a:t>Hanaa</a:t>
            </a:r>
            <a:r>
              <a:rPr lang="en-US" dirty="0" smtClean="0"/>
              <a:t> </a:t>
            </a:r>
            <a:r>
              <a:rPr lang="en-US" dirty="0" err="1" smtClean="0"/>
              <a:t>Salman</a:t>
            </a:r>
            <a:r>
              <a:rPr lang="en-US" dirty="0" smtClean="0"/>
              <a:t> </a:t>
            </a:r>
            <a:r>
              <a:rPr lang="en-US" dirty="0" err="1" smtClean="0"/>
              <a:t>Kadhum</a:t>
            </a:r>
            <a:endParaRPr lang="ar-IQ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3" name="Rectangle 5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229600" cy="915473"/>
          </a:xfrm>
          <a:noFill/>
          <a:ln/>
        </p:spPr>
        <p:txBody>
          <a:bodyPr>
            <a:normAutofit/>
          </a:bodyPr>
          <a:lstStyle/>
          <a:p>
            <a:r>
              <a:rPr lang="en-US" altLang="en-US" sz="4400" dirty="0"/>
              <a:t>The Kidneys – </a:t>
            </a:r>
            <a:r>
              <a:rPr lang="en-US" altLang="en-US" sz="4400" i="1" dirty="0"/>
              <a:t>Nephrons (cont.)</a:t>
            </a:r>
          </a:p>
        </p:txBody>
      </p:sp>
      <p:sp>
        <p:nvSpPr>
          <p:cNvPr id="94214" name="WordArt 6"/>
          <p:cNvSpPr>
            <a:spLocks noChangeArrowheads="1" noChangeShapeType="1" noTextEdit="1"/>
          </p:cNvSpPr>
          <p:nvPr/>
        </p:nvSpPr>
        <p:spPr bwMode="auto">
          <a:xfrm>
            <a:off x="1066800" y="1954213"/>
            <a:ext cx="6858000" cy="52387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solidFill>
                  <a:srgbClr val="9900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Blood Flow Through Nephron</a:t>
            </a:r>
          </a:p>
        </p:txBody>
      </p:sp>
      <p:sp>
        <p:nvSpPr>
          <p:cNvPr id="94219" name="Text Box 11"/>
          <p:cNvSpPr txBox="1">
            <a:spLocks noChangeArrowheads="1"/>
          </p:cNvSpPr>
          <p:nvPr/>
        </p:nvSpPr>
        <p:spPr bwMode="auto">
          <a:xfrm>
            <a:off x="530225" y="5334000"/>
            <a:ext cx="2749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000099"/>
                </a:solidFill>
              </a:rPr>
              <a:t>Veins of the Kidney</a:t>
            </a:r>
          </a:p>
        </p:txBody>
      </p:sp>
      <p:grpSp>
        <p:nvGrpSpPr>
          <p:cNvPr id="94230" name="Group 22"/>
          <p:cNvGrpSpPr>
            <a:grpSpLocks/>
          </p:cNvGrpSpPr>
          <p:nvPr/>
        </p:nvGrpSpPr>
        <p:grpSpPr bwMode="auto">
          <a:xfrm>
            <a:off x="530225" y="2514600"/>
            <a:ext cx="2543175" cy="762000"/>
            <a:chOff x="240" y="1584"/>
            <a:chExt cx="1602" cy="480"/>
          </a:xfrm>
        </p:grpSpPr>
        <p:sp>
          <p:nvSpPr>
            <p:cNvPr id="94215" name="Text Box 7"/>
            <p:cNvSpPr txBox="1">
              <a:spLocks noChangeArrowheads="1"/>
            </p:cNvSpPr>
            <p:nvPr/>
          </p:nvSpPr>
          <p:spPr bwMode="auto">
            <a:xfrm>
              <a:off x="240" y="1584"/>
              <a:ext cx="160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>
                  <a:solidFill>
                    <a:srgbClr val="660066"/>
                  </a:solidFill>
                </a:rPr>
                <a:t>Afferent Arteriole</a:t>
              </a:r>
            </a:p>
          </p:txBody>
        </p:sp>
        <p:sp>
          <p:nvSpPr>
            <p:cNvPr id="94220" name="Line 12"/>
            <p:cNvSpPr>
              <a:spLocks noChangeShapeType="1"/>
            </p:cNvSpPr>
            <p:nvPr/>
          </p:nvSpPr>
          <p:spPr bwMode="auto">
            <a:xfrm>
              <a:off x="864" y="1824"/>
              <a:ext cx="0" cy="240"/>
            </a:xfrm>
            <a:prstGeom prst="line">
              <a:avLst/>
            </a:prstGeom>
            <a:noFill/>
            <a:ln w="57150">
              <a:solidFill>
                <a:schemeClr val="bg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4236" name="Group 28"/>
          <p:cNvGrpSpPr>
            <a:grpSpLocks/>
          </p:cNvGrpSpPr>
          <p:nvPr/>
        </p:nvGrpSpPr>
        <p:grpSpPr bwMode="auto">
          <a:xfrm>
            <a:off x="682625" y="3124200"/>
            <a:ext cx="1724025" cy="838200"/>
            <a:chOff x="336" y="1968"/>
            <a:chExt cx="1086" cy="528"/>
          </a:xfrm>
        </p:grpSpPr>
        <p:sp>
          <p:nvSpPr>
            <p:cNvPr id="94216" name="Text Box 8"/>
            <p:cNvSpPr txBox="1">
              <a:spLocks noChangeArrowheads="1"/>
            </p:cNvSpPr>
            <p:nvPr/>
          </p:nvSpPr>
          <p:spPr bwMode="auto">
            <a:xfrm>
              <a:off x="336" y="1968"/>
              <a:ext cx="108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>
                  <a:solidFill>
                    <a:srgbClr val="FF3399"/>
                  </a:solidFill>
                </a:rPr>
                <a:t>Glomerulus</a:t>
              </a:r>
            </a:p>
          </p:txBody>
        </p:sp>
        <p:sp>
          <p:nvSpPr>
            <p:cNvPr id="94222" name="Line 14"/>
            <p:cNvSpPr>
              <a:spLocks noChangeShapeType="1"/>
            </p:cNvSpPr>
            <p:nvPr/>
          </p:nvSpPr>
          <p:spPr bwMode="auto">
            <a:xfrm>
              <a:off x="864" y="2256"/>
              <a:ext cx="0" cy="24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4232" name="Group 24"/>
          <p:cNvGrpSpPr>
            <a:grpSpLocks/>
          </p:cNvGrpSpPr>
          <p:nvPr/>
        </p:nvGrpSpPr>
        <p:grpSpPr bwMode="auto">
          <a:xfrm>
            <a:off x="530225" y="3810000"/>
            <a:ext cx="2525713" cy="838200"/>
            <a:chOff x="240" y="2400"/>
            <a:chExt cx="1591" cy="528"/>
          </a:xfrm>
        </p:grpSpPr>
        <p:sp>
          <p:nvSpPr>
            <p:cNvPr id="94217" name="Text Box 9"/>
            <p:cNvSpPr txBox="1">
              <a:spLocks noChangeArrowheads="1"/>
            </p:cNvSpPr>
            <p:nvPr/>
          </p:nvSpPr>
          <p:spPr bwMode="auto">
            <a:xfrm>
              <a:off x="240" y="2400"/>
              <a:ext cx="159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>
                  <a:solidFill>
                    <a:srgbClr val="0033CC"/>
                  </a:solidFill>
                </a:rPr>
                <a:t>Efferent Arteriole</a:t>
              </a:r>
            </a:p>
          </p:txBody>
        </p:sp>
        <p:sp>
          <p:nvSpPr>
            <p:cNvPr id="94223" name="Line 15"/>
            <p:cNvSpPr>
              <a:spLocks noChangeShapeType="1"/>
            </p:cNvSpPr>
            <p:nvPr/>
          </p:nvSpPr>
          <p:spPr bwMode="auto">
            <a:xfrm>
              <a:off x="864" y="2688"/>
              <a:ext cx="0" cy="24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4233" name="Group 25"/>
          <p:cNvGrpSpPr>
            <a:grpSpLocks/>
          </p:cNvGrpSpPr>
          <p:nvPr/>
        </p:nvGrpSpPr>
        <p:grpSpPr bwMode="auto">
          <a:xfrm>
            <a:off x="530225" y="4572000"/>
            <a:ext cx="3203575" cy="838200"/>
            <a:chOff x="240" y="2880"/>
            <a:chExt cx="2018" cy="528"/>
          </a:xfrm>
        </p:grpSpPr>
        <p:sp>
          <p:nvSpPr>
            <p:cNvPr id="94218" name="Text Box 10"/>
            <p:cNvSpPr txBox="1">
              <a:spLocks noChangeArrowheads="1"/>
            </p:cNvSpPr>
            <p:nvPr/>
          </p:nvSpPr>
          <p:spPr bwMode="auto">
            <a:xfrm>
              <a:off x="240" y="2880"/>
              <a:ext cx="201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>
                  <a:solidFill>
                    <a:srgbClr val="FF0000"/>
                  </a:solidFill>
                </a:rPr>
                <a:t>Peritubular Capillaries</a:t>
              </a:r>
            </a:p>
          </p:txBody>
        </p:sp>
        <p:sp>
          <p:nvSpPr>
            <p:cNvPr id="94224" name="Line 16"/>
            <p:cNvSpPr>
              <a:spLocks noChangeShapeType="1"/>
            </p:cNvSpPr>
            <p:nvPr/>
          </p:nvSpPr>
          <p:spPr bwMode="auto">
            <a:xfrm>
              <a:off x="864" y="3168"/>
              <a:ext cx="0" cy="24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4229" name="Text Box 21"/>
          <p:cNvSpPr txBox="1">
            <a:spLocks noChangeArrowheads="1"/>
          </p:cNvSpPr>
          <p:nvPr/>
        </p:nvSpPr>
        <p:spPr bwMode="auto">
          <a:xfrm>
            <a:off x="3886200" y="3048000"/>
            <a:ext cx="4800600" cy="2692400"/>
          </a:xfrm>
          <a:prstGeom prst="rect">
            <a:avLst/>
          </a:prstGeom>
          <a:noFill/>
          <a:ln w="38100">
            <a:solidFill>
              <a:srgbClr val="9900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>
                <a:srgbClr val="000099"/>
              </a:buClr>
              <a:buSzPct val="75000"/>
              <a:buFont typeface="Wingdings" pitchFamily="2" charset="2"/>
              <a:buChar char="Ø"/>
            </a:pPr>
            <a:r>
              <a:rPr lang="en-US" altLang="en-US" sz="2800" b="0"/>
              <a:t> </a:t>
            </a:r>
            <a:r>
              <a:rPr lang="en-US" altLang="en-US" sz="2800" b="0">
                <a:solidFill>
                  <a:srgbClr val="000099"/>
                </a:solidFill>
              </a:rPr>
              <a:t>Afferent arterioles</a:t>
            </a:r>
            <a:r>
              <a:rPr lang="en-US" altLang="en-US" sz="2800" b="0"/>
              <a:t> deliver</a:t>
            </a:r>
            <a:br>
              <a:rPr lang="en-US" altLang="en-US" sz="2800" b="0"/>
            </a:br>
            <a:r>
              <a:rPr lang="en-US" altLang="en-US" sz="2800" b="0"/>
              <a:t>   blood to the glomeruli </a:t>
            </a:r>
          </a:p>
          <a:p>
            <a:pPr>
              <a:buClr>
                <a:schemeClr val="accent2"/>
              </a:buClr>
              <a:buSzPct val="75000"/>
              <a:buFont typeface="Wingdings" pitchFamily="2" charset="2"/>
              <a:buChar char="Ø"/>
            </a:pPr>
            <a:endParaRPr lang="en-US" altLang="en-US" sz="2800" b="0"/>
          </a:p>
          <a:p>
            <a:pPr>
              <a:buClr>
                <a:srgbClr val="000099"/>
              </a:buClr>
              <a:buSzPct val="75000"/>
              <a:buFont typeface="Wingdings" pitchFamily="2" charset="2"/>
              <a:buChar char="Ø"/>
            </a:pPr>
            <a:r>
              <a:rPr lang="en-US" altLang="en-US" sz="2800" b="0"/>
              <a:t> </a:t>
            </a:r>
            <a:r>
              <a:rPr lang="en-US" altLang="en-US" sz="2800" b="0">
                <a:solidFill>
                  <a:srgbClr val="000099"/>
                </a:solidFill>
              </a:rPr>
              <a:t>Efferent arterioles</a:t>
            </a:r>
            <a:r>
              <a:rPr lang="en-US" altLang="en-US" sz="2800" b="0"/>
              <a:t> carry</a:t>
            </a:r>
            <a:br>
              <a:rPr lang="en-US" altLang="en-US" sz="2800" b="0"/>
            </a:br>
            <a:r>
              <a:rPr lang="en-US" altLang="en-US" sz="2800" b="0"/>
              <a:t>   blood from the glomeruli to</a:t>
            </a:r>
            <a:br>
              <a:rPr lang="en-US" altLang="en-US" sz="2800" b="0"/>
            </a:br>
            <a:r>
              <a:rPr lang="en-US" altLang="en-US" sz="2800" b="0"/>
              <a:t>   peritubular capillaries</a:t>
            </a:r>
          </a:p>
        </p:txBody>
      </p:sp>
    </p:spTree>
    <p:extLst>
      <p:ext uri="{BB962C8B-B14F-4D97-AF65-F5344CB8AC3E}">
        <p14:creationId xmlns:p14="http://schemas.microsoft.com/office/powerpoint/2010/main" val="2385516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4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4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94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94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94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94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94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94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4" grpId="0" animBg="1"/>
      <p:bldP spid="94219" grpId="0" autoUpdateAnimBg="0"/>
      <p:bldP spid="94229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altLang="en-US" sz="3200" b="1" dirty="0">
                <a:solidFill>
                  <a:srgbClr val="FF0000"/>
                </a:solidFill>
              </a:rPr>
              <a:t>The Arteries</a:t>
            </a:r>
            <a:endParaRPr lang="en-US" altLang="en-US" sz="2800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4800" y="1357298"/>
            <a:ext cx="8839200" cy="151923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en-US" sz="2400" b="1" i="1" dirty="0"/>
              <a:t>Aorta </a:t>
            </a:r>
            <a:r>
              <a:rPr lang="en-US" altLang="en-US" sz="2400" dirty="0"/>
              <a:t>gives off right and left renal arteries</a:t>
            </a:r>
          </a:p>
          <a:p>
            <a:pPr>
              <a:buFont typeface="Wingdings" pitchFamily="2" charset="2"/>
              <a:buNone/>
            </a:pPr>
            <a:r>
              <a:rPr lang="en-US" altLang="en-US" sz="2400" b="1" i="1" dirty="0"/>
              <a:t>Renal</a:t>
            </a:r>
            <a:r>
              <a:rPr lang="en-US" altLang="en-US" sz="2400" dirty="0"/>
              <a:t> arteries divides into 5</a:t>
            </a:r>
            <a:r>
              <a:rPr lang="en-US" altLang="en-US" sz="2400" b="1" i="1" dirty="0"/>
              <a:t> </a:t>
            </a:r>
            <a:r>
              <a:rPr lang="en-US" altLang="en-US" sz="2400" dirty="0"/>
              <a:t>segmental</a:t>
            </a:r>
            <a:r>
              <a:rPr lang="en-US" altLang="en-US" sz="2400" b="1" i="1" dirty="0"/>
              <a:t> </a:t>
            </a:r>
            <a:r>
              <a:rPr lang="en-US" altLang="en-US" sz="2400" dirty="0"/>
              <a:t>arteries as enters </a:t>
            </a:r>
            <a:r>
              <a:rPr lang="en-US" altLang="en-US" sz="2400" dirty="0" err="1"/>
              <a:t>hilus</a:t>
            </a:r>
            <a:r>
              <a:rPr lang="en-US" altLang="en-US" sz="2400" dirty="0"/>
              <a:t> of kidney</a:t>
            </a:r>
          </a:p>
        </p:txBody>
      </p:sp>
      <p:sp>
        <p:nvSpPr>
          <p:cNvPr id="96261" name="Text Box 5"/>
          <p:cNvSpPr txBox="1">
            <a:spLocks noChangeArrowheads="1"/>
          </p:cNvSpPr>
          <p:nvPr/>
        </p:nvSpPr>
        <p:spPr bwMode="auto">
          <a:xfrm>
            <a:off x="357158" y="2786058"/>
            <a:ext cx="7650185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400" b="1" i="1" dirty="0" err="1"/>
              <a:t>Segmentals</a:t>
            </a:r>
            <a:r>
              <a:rPr lang="en-US" altLang="en-US" sz="2400" dirty="0"/>
              <a:t> branch into lobar arteries</a:t>
            </a:r>
          </a:p>
          <a:p>
            <a:endParaRPr lang="en-US" altLang="en-US" sz="2400" b="1" i="1" dirty="0" smtClean="0"/>
          </a:p>
          <a:p>
            <a:r>
              <a:rPr lang="en-US" altLang="en-US" sz="2400" b="1" i="1" dirty="0" err="1" smtClean="0"/>
              <a:t>Lobars</a:t>
            </a:r>
            <a:r>
              <a:rPr lang="en-US" altLang="en-US" sz="2400" dirty="0" smtClean="0"/>
              <a:t> </a:t>
            </a:r>
            <a:r>
              <a:rPr lang="en-US" altLang="en-US" sz="2400" dirty="0"/>
              <a:t>divide into </a:t>
            </a:r>
            <a:r>
              <a:rPr lang="en-US" altLang="en-US" sz="2400" dirty="0" err="1"/>
              <a:t>interlobars</a:t>
            </a:r>
            <a:endParaRPr lang="en-US" altLang="en-US" sz="2400" dirty="0"/>
          </a:p>
          <a:p>
            <a:endParaRPr lang="en-US" altLang="en-US" sz="2400" b="1" i="1" dirty="0" smtClean="0"/>
          </a:p>
          <a:p>
            <a:r>
              <a:rPr lang="en-US" altLang="en-US" sz="2400" b="1" i="1" dirty="0" err="1" smtClean="0"/>
              <a:t>Interlobars</a:t>
            </a:r>
            <a:r>
              <a:rPr lang="en-US" altLang="en-US" sz="2400" dirty="0" smtClean="0"/>
              <a:t> </a:t>
            </a:r>
            <a:r>
              <a:rPr lang="en-US" altLang="en-US" sz="2400" dirty="0"/>
              <a:t>into </a:t>
            </a:r>
            <a:r>
              <a:rPr lang="en-US" altLang="en-US" sz="2400" dirty="0" err="1"/>
              <a:t>arcuate</a:t>
            </a:r>
            <a:r>
              <a:rPr lang="en-US" altLang="en-US" sz="2400" dirty="0"/>
              <a:t> in junction of medulla and cortex</a:t>
            </a:r>
          </a:p>
          <a:p>
            <a:r>
              <a:rPr lang="en-US" altLang="en-US" sz="2400" b="1" i="1" dirty="0" err="1"/>
              <a:t>Arcuates</a:t>
            </a:r>
            <a:r>
              <a:rPr lang="en-US" altLang="en-US" sz="2400" dirty="0"/>
              <a:t> send interlobular</a:t>
            </a:r>
            <a:r>
              <a:rPr lang="en-US" altLang="en-US" sz="2400" i="1" dirty="0"/>
              <a:t> </a:t>
            </a:r>
            <a:r>
              <a:rPr lang="en-US" altLang="en-US" sz="2400" dirty="0"/>
              <a:t>arteries into cortex</a:t>
            </a:r>
          </a:p>
          <a:p>
            <a:endParaRPr lang="en-US" altLang="en-US" sz="2400" b="1" i="1" dirty="0" smtClean="0"/>
          </a:p>
          <a:p>
            <a:r>
              <a:rPr lang="en-US" altLang="en-US" sz="2400" b="1" i="1" dirty="0" smtClean="0"/>
              <a:t>Cortical </a:t>
            </a:r>
            <a:r>
              <a:rPr lang="en-US" altLang="en-US" sz="2400" b="1" i="1" dirty="0"/>
              <a:t>radiate</a:t>
            </a:r>
            <a:r>
              <a:rPr lang="en-US" altLang="en-US" sz="2400" dirty="0"/>
              <a:t> arteries give rise to </a:t>
            </a:r>
            <a:r>
              <a:rPr lang="en-US" altLang="en-US" sz="2400" b="1" i="1" dirty="0" err="1"/>
              <a:t>glomerular</a:t>
            </a:r>
            <a:r>
              <a:rPr lang="en-US" altLang="en-US" sz="2400" b="1" i="1" dirty="0"/>
              <a:t> arterioles</a:t>
            </a:r>
          </a:p>
        </p:txBody>
      </p:sp>
    </p:spTree>
    <p:extLst>
      <p:ext uri="{BB962C8B-B14F-4D97-AF65-F5344CB8AC3E}">
        <p14:creationId xmlns:p14="http://schemas.microsoft.com/office/powerpoint/2010/main" val="641362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/>
              <a:t>Vasculature of the kidney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4800" y="4038600"/>
            <a:ext cx="8229600" cy="2438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800" dirty="0"/>
              <a:t>The </a:t>
            </a:r>
            <a:r>
              <a:rPr lang="en-US" altLang="en-US" sz="2800" dirty="0" err="1"/>
              <a:t>glomerular</a:t>
            </a:r>
            <a:r>
              <a:rPr lang="en-US" altLang="en-US" sz="2800" dirty="0"/>
              <a:t> capillary bed is unusual in having arterioles going both to it and away from it (afferent and efferent), instead of a vein going away as most</a:t>
            </a:r>
          </a:p>
          <a:p>
            <a:pPr>
              <a:lnSpc>
                <a:spcPct val="80000"/>
              </a:lnSpc>
            </a:pPr>
            <a:r>
              <a:rPr lang="en-US" altLang="en-US" sz="2800" dirty="0"/>
              <a:t>It is also unusual  in having two capillary beds in series (one following the other)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altLang="en-US" sz="2800" dirty="0"/>
          </a:p>
        </p:txBody>
      </p:sp>
      <p:pic>
        <p:nvPicPr>
          <p:cNvPr id="118788" name="Picture 4" descr="23-10_KidneyBldSpply_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117" b="30588"/>
          <a:stretch>
            <a:fillRect/>
          </a:stretch>
        </p:blipFill>
        <p:spPr bwMode="auto">
          <a:xfrm>
            <a:off x="228600" y="857232"/>
            <a:ext cx="8739188" cy="29289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8045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6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762000"/>
          </a:xfrm>
          <a:noFill/>
          <a:ln/>
        </p:spPr>
        <p:txBody>
          <a:bodyPr>
            <a:normAutofit/>
          </a:bodyPr>
          <a:lstStyle/>
          <a:p>
            <a:r>
              <a:rPr lang="en-US" altLang="en-US" sz="3200" dirty="0"/>
              <a:t>Urine Formation: </a:t>
            </a:r>
            <a:r>
              <a:rPr lang="en-US" altLang="en-US" sz="3200" i="1" dirty="0" smtClean="0">
                <a:solidFill>
                  <a:schemeClr val="tx2"/>
                </a:solidFill>
              </a:rPr>
              <a:t>Glomerular </a:t>
            </a:r>
            <a:r>
              <a:rPr lang="en-US" altLang="en-US" sz="3200" i="1" dirty="0">
                <a:solidFill>
                  <a:schemeClr val="tx2"/>
                </a:solidFill>
              </a:rPr>
              <a:t>Filtration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371600"/>
            <a:ext cx="8267728" cy="4986358"/>
          </a:xfrm>
        </p:spPr>
        <p:txBody>
          <a:bodyPr/>
          <a:lstStyle/>
          <a:p>
            <a:r>
              <a:rPr lang="en-US" altLang="en-US" sz="2400" dirty="0"/>
              <a:t>First process occurs in renal corpuscles</a:t>
            </a:r>
          </a:p>
          <a:p>
            <a:r>
              <a:rPr lang="en-US" altLang="en-US" sz="2400" dirty="0"/>
              <a:t>Fluid part of the blood is forced from </a:t>
            </a:r>
            <a:r>
              <a:rPr lang="en-US" altLang="en-US" sz="2400" dirty="0" err="1"/>
              <a:t>glomerulous</a:t>
            </a:r>
            <a:r>
              <a:rPr lang="en-US" altLang="en-US" sz="2400" dirty="0"/>
              <a:t> into Bowman’s capsule</a:t>
            </a:r>
          </a:p>
          <a:p>
            <a:pPr lvl="1"/>
            <a:r>
              <a:rPr lang="en-US" altLang="en-US" sz="2400" dirty="0"/>
              <a:t>Becomes </a:t>
            </a:r>
            <a:r>
              <a:rPr lang="en-US" altLang="en-US" sz="2400" b="1" dirty="0">
                <a:solidFill>
                  <a:srgbClr val="000099"/>
                </a:solidFill>
              </a:rPr>
              <a:t>glomerular filtrate</a:t>
            </a:r>
            <a:r>
              <a:rPr lang="en-US" altLang="en-US" sz="2400" dirty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612648" y="3357562"/>
            <a:ext cx="7316938" cy="36009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000" b="1" dirty="0">
                <a:latin typeface="+mn-lt"/>
              </a:rPr>
              <a:t>To </a:t>
            </a:r>
            <a:r>
              <a:rPr lang="en-US" altLang="en-US" sz="2000" b="1" dirty="0" smtClean="0">
                <a:latin typeface="+mn-lt"/>
              </a:rPr>
              <a:t>right is </a:t>
            </a:r>
            <a:r>
              <a:rPr lang="en-US" altLang="en-US" sz="2000" b="1" dirty="0">
                <a:latin typeface="+mn-lt"/>
              </a:rPr>
              <a:t>a single, generalized </a:t>
            </a:r>
            <a:r>
              <a:rPr lang="en-US" altLang="en-US" sz="2000" b="1" dirty="0" err="1">
                <a:latin typeface="+mn-lt"/>
              </a:rPr>
              <a:t>uriniferous</a:t>
            </a:r>
            <a:r>
              <a:rPr lang="en-US" altLang="en-US" sz="2000" b="1" dirty="0">
                <a:latin typeface="+mn-lt"/>
              </a:rPr>
              <a:t> tubule</a:t>
            </a:r>
          </a:p>
          <a:p>
            <a:endParaRPr lang="en-US" altLang="en-US" sz="2000" b="1" dirty="0">
              <a:latin typeface="+mn-lt"/>
            </a:endParaRPr>
          </a:p>
          <a:p>
            <a:r>
              <a:rPr lang="en-US" altLang="en-US" sz="2000" b="1" dirty="0">
                <a:latin typeface="+mn-lt"/>
              </a:rPr>
              <a:t>More than a million of these tubules act together to form the urine</a:t>
            </a:r>
          </a:p>
          <a:p>
            <a:endParaRPr lang="en-US" altLang="en-US" sz="2000" b="1" dirty="0">
              <a:latin typeface="+mn-lt"/>
            </a:endParaRPr>
          </a:p>
          <a:p>
            <a:r>
              <a:rPr lang="en-US" altLang="en-US" sz="2000" b="1" dirty="0" smtClean="0">
                <a:latin typeface="+mn-lt"/>
              </a:rPr>
              <a:t>Two </a:t>
            </a:r>
            <a:r>
              <a:rPr lang="en-US" altLang="en-US" sz="2000" b="1" dirty="0">
                <a:latin typeface="+mn-lt"/>
              </a:rPr>
              <a:t>major parts</a:t>
            </a:r>
          </a:p>
          <a:p>
            <a:pPr>
              <a:buFontTx/>
              <a:buAutoNum type="arabicPeriod"/>
            </a:pPr>
            <a:r>
              <a:rPr lang="en-US" altLang="en-US" sz="2000" b="1" dirty="0">
                <a:latin typeface="+mn-lt"/>
              </a:rPr>
              <a:t>A urine-forming nephron</a:t>
            </a:r>
          </a:p>
          <a:p>
            <a:pPr>
              <a:buFontTx/>
              <a:buAutoNum type="arabicPeriod"/>
            </a:pPr>
            <a:r>
              <a:rPr lang="en-US" altLang="en-US" sz="2000" b="1" dirty="0">
                <a:latin typeface="+mn-lt"/>
              </a:rPr>
              <a:t>A collecting duct which concentrates urine by removing water from it</a:t>
            </a:r>
          </a:p>
          <a:p>
            <a:pPr>
              <a:buFontTx/>
              <a:buAutoNum type="arabicPeriod"/>
            </a:pPr>
            <a:endParaRPr lang="en-US" altLang="en-US" sz="1600" b="1" dirty="0">
              <a:latin typeface="+mn-lt"/>
            </a:endParaRPr>
          </a:p>
          <a:p>
            <a:endParaRPr lang="en-US" altLang="en-US" sz="1600" b="0" dirty="0">
              <a:latin typeface="+mn-lt"/>
            </a:endParaRPr>
          </a:p>
          <a:p>
            <a:endParaRPr lang="en-US" altLang="en-US" sz="1600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3707997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96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9" name="Rectangle 11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8229600" cy="1143000"/>
          </a:xfrm>
          <a:noFill/>
          <a:ln/>
        </p:spPr>
        <p:txBody>
          <a:bodyPr/>
          <a:lstStyle/>
          <a:p>
            <a:r>
              <a:rPr lang="en-US" altLang="en-US" dirty="0"/>
              <a:t>Urine </a:t>
            </a:r>
            <a:r>
              <a:rPr lang="en-US" altLang="en-US" dirty="0" smtClean="0"/>
              <a:t>Formation: </a:t>
            </a:r>
            <a:r>
              <a:rPr lang="en-US" altLang="en-US" sz="3200" i="1" dirty="0" smtClean="0"/>
              <a:t>Glomerular </a:t>
            </a:r>
            <a:r>
              <a:rPr lang="en-US" altLang="en-US" sz="3200" i="1" dirty="0"/>
              <a:t>Filtration </a:t>
            </a:r>
            <a:r>
              <a:rPr lang="en-US" altLang="en-US" sz="3200" i="1" dirty="0" smtClean="0"/>
              <a:t>		(</a:t>
            </a:r>
            <a:r>
              <a:rPr lang="en-US" altLang="en-US" sz="3200" i="1" dirty="0"/>
              <a:t>cont.)</a:t>
            </a:r>
          </a:p>
        </p:txBody>
      </p:sp>
      <p:sp>
        <p:nvSpPr>
          <p:cNvPr id="155650" name="Rectangle 2"/>
          <p:cNvSpPr>
            <a:spLocks noGrp="1" noChangeArrowheads="1"/>
          </p:cNvSpPr>
          <p:nvPr>
            <p:ph type="body" sz="half" idx="2"/>
          </p:nvPr>
        </p:nvSpPr>
        <p:spPr>
          <a:xfrm>
            <a:off x="2514600" y="1905000"/>
            <a:ext cx="6400800" cy="4225925"/>
          </a:xfrm>
        </p:spPr>
        <p:txBody>
          <a:bodyPr/>
          <a:lstStyle/>
          <a:p>
            <a:r>
              <a:rPr lang="en-US" altLang="en-US" sz="2800"/>
              <a:t>Factors affecting glomerular filtration</a:t>
            </a:r>
          </a:p>
          <a:p>
            <a:pPr lvl="1"/>
            <a:r>
              <a:rPr lang="en-US" altLang="en-US" sz="2400"/>
              <a:t>Filtration pressure – amount of pressure that forces filtrate from the glomerulus into Bowman’s capsule.</a:t>
            </a:r>
          </a:p>
          <a:p>
            <a:pPr lvl="2"/>
            <a:r>
              <a:rPr lang="en-US" altLang="en-US" sz="2000"/>
              <a:t>Determined by blood pressure</a:t>
            </a:r>
          </a:p>
          <a:p>
            <a:pPr lvl="1">
              <a:spcBef>
                <a:spcPct val="50000"/>
              </a:spcBef>
            </a:pPr>
            <a:r>
              <a:rPr lang="en-US" altLang="en-US" sz="2400"/>
              <a:t>Rate of filtration – sympathetic nervous system control</a:t>
            </a:r>
          </a:p>
          <a:p>
            <a:pPr lvl="2"/>
            <a:r>
              <a:rPr lang="en-US" altLang="en-US" sz="2000"/>
              <a:t>Constriction of afferent arterioles decreases filtration pressure</a:t>
            </a:r>
          </a:p>
        </p:txBody>
      </p:sp>
      <p:grpSp>
        <p:nvGrpSpPr>
          <p:cNvPr id="155653" name="Group 5"/>
          <p:cNvGrpSpPr>
            <a:grpSpLocks/>
          </p:cNvGrpSpPr>
          <p:nvPr/>
        </p:nvGrpSpPr>
        <p:grpSpPr bwMode="auto">
          <a:xfrm>
            <a:off x="228600" y="1086118"/>
            <a:ext cx="2590800" cy="5038725"/>
            <a:chOff x="3504" y="1248"/>
            <a:chExt cx="1248" cy="2592"/>
          </a:xfrm>
        </p:grpSpPr>
        <p:pic>
          <p:nvPicPr>
            <p:cNvPr id="155654" name="Picture 6" descr="corpuscle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00" y="1248"/>
              <a:ext cx="1152" cy="2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155655" name="Oval 7"/>
            <p:cNvSpPr>
              <a:spLocks noChangeArrowheads="1"/>
            </p:cNvSpPr>
            <p:nvPr/>
          </p:nvSpPr>
          <p:spPr bwMode="auto">
            <a:xfrm>
              <a:off x="3504" y="1488"/>
              <a:ext cx="288" cy="38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5656" name="Oval 8"/>
            <p:cNvSpPr>
              <a:spLocks noChangeArrowheads="1"/>
            </p:cNvSpPr>
            <p:nvPr/>
          </p:nvSpPr>
          <p:spPr bwMode="auto">
            <a:xfrm>
              <a:off x="3552" y="3552"/>
              <a:ext cx="336" cy="28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728694115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5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55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55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556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556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914400"/>
          </a:xfrm>
          <a:noFill/>
          <a:ln/>
        </p:spPr>
        <p:txBody>
          <a:bodyPr/>
          <a:lstStyle/>
          <a:p>
            <a:r>
              <a:rPr lang="en-US" altLang="en-US" dirty="0"/>
              <a:t>Urine Formation:</a:t>
            </a:r>
            <a:r>
              <a:rPr lang="en-US" altLang="en-US" sz="2800" dirty="0"/>
              <a:t> </a:t>
            </a:r>
            <a:r>
              <a:rPr lang="en-US" altLang="en-US" sz="3200" i="1" dirty="0"/>
              <a:t>Tubular Reabsorption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81000" y="1828800"/>
            <a:ext cx="8229600" cy="4302125"/>
          </a:xfrm>
        </p:spPr>
        <p:txBody>
          <a:bodyPr>
            <a:normAutofit fontScale="92500" lnSpcReduction="10000"/>
          </a:bodyPr>
          <a:lstStyle/>
          <a:p>
            <a:r>
              <a:rPr lang="en-US" altLang="en-US" sz="2800" dirty="0"/>
              <a:t>Second process in urine </a:t>
            </a:r>
            <a:r>
              <a:rPr lang="en-US" altLang="en-US" sz="2800" dirty="0" smtClean="0"/>
              <a:t>formation</a:t>
            </a:r>
          </a:p>
          <a:p>
            <a:pPr lvl="1"/>
            <a:r>
              <a:rPr lang="en-US" altLang="en-US" sz="2400" dirty="0" smtClean="0"/>
              <a:t>Blood reabsorbs needed substances from the proximal convoluted tubule</a:t>
            </a:r>
            <a:endParaRPr lang="en-US" altLang="en-US" sz="2400" dirty="0"/>
          </a:p>
          <a:p>
            <a:r>
              <a:rPr lang="en-US" altLang="en-US" sz="2800" dirty="0"/>
              <a:t>Glomerular filtrate </a:t>
            </a:r>
            <a:r>
              <a:rPr lang="en-US" altLang="en-US" sz="2800" dirty="0">
                <a:sym typeface="Wingdings" pitchFamily="2" charset="2"/>
              </a:rPr>
              <a:t> proximal convoluted tubule</a:t>
            </a:r>
            <a:endParaRPr lang="en-US" altLang="en-US" sz="2800" dirty="0"/>
          </a:p>
          <a:p>
            <a:pPr lvl="1"/>
            <a:r>
              <a:rPr lang="en-US" altLang="en-US" sz="2400" dirty="0"/>
              <a:t>Nutrients, water, and ions pass through the walls of the renal tubule into the </a:t>
            </a:r>
            <a:r>
              <a:rPr lang="en-US" altLang="en-US" sz="2400" dirty="0" err="1"/>
              <a:t>peritubular</a:t>
            </a:r>
            <a:r>
              <a:rPr lang="en-US" altLang="en-US" sz="2400" dirty="0"/>
              <a:t> capillaries</a:t>
            </a:r>
          </a:p>
          <a:p>
            <a:r>
              <a:rPr lang="en-US" altLang="en-US" sz="2800" dirty="0"/>
              <a:t>Water reabsorption depends on hormones</a:t>
            </a:r>
          </a:p>
          <a:p>
            <a:pPr lvl="1"/>
            <a:r>
              <a:rPr lang="en-US" altLang="en-US" sz="2400" dirty="0"/>
              <a:t>Antidiuretic hormone (ADH)</a:t>
            </a:r>
          </a:p>
          <a:p>
            <a:pPr lvl="1"/>
            <a:r>
              <a:rPr lang="en-US" altLang="en-US" sz="2400" dirty="0"/>
              <a:t>Aldosterone</a:t>
            </a:r>
          </a:p>
          <a:p>
            <a:pPr lvl="1"/>
            <a:r>
              <a:rPr lang="en-US" altLang="en-US" sz="2400" dirty="0"/>
              <a:t>Both increase water reabsorption, which decreases urine production</a:t>
            </a:r>
          </a:p>
        </p:txBody>
      </p:sp>
    </p:spTree>
    <p:extLst>
      <p:ext uri="{BB962C8B-B14F-4D97-AF65-F5344CB8AC3E}">
        <p14:creationId xmlns:p14="http://schemas.microsoft.com/office/powerpoint/2010/main" val="1464339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8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Urine Formation: </a:t>
            </a:r>
            <a:r>
              <a:rPr lang="en-US" altLang="en-US" sz="3200" i="1"/>
              <a:t>Tubular Secretion</a:t>
            </a:r>
            <a:r>
              <a:rPr lang="en-US" altLang="en-US" sz="2800"/>
              <a:t> </a:t>
            </a:r>
            <a:endParaRPr lang="en-US" altLang="en-US" sz="1800"/>
          </a:p>
        </p:txBody>
      </p:sp>
      <p:sp>
        <p:nvSpPr>
          <p:cNvPr id="9830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1905000"/>
            <a:ext cx="4038600" cy="4225925"/>
          </a:xfrm>
        </p:spPr>
        <p:txBody>
          <a:bodyPr>
            <a:normAutofit/>
          </a:bodyPr>
          <a:lstStyle/>
          <a:p>
            <a:r>
              <a:rPr lang="en-US" altLang="en-US" sz="2800" dirty="0"/>
              <a:t>Third process of urine formation</a:t>
            </a:r>
          </a:p>
          <a:p>
            <a:pPr lvl="4"/>
            <a:endParaRPr lang="en-US" altLang="en-US" sz="2800" dirty="0"/>
          </a:p>
          <a:p>
            <a:r>
              <a:rPr lang="en-US" altLang="en-US" sz="2800" dirty="0"/>
              <a:t>Substances move from blood in the </a:t>
            </a:r>
            <a:r>
              <a:rPr lang="en-US" altLang="en-US" sz="2800" dirty="0" err="1"/>
              <a:t>peritubular</a:t>
            </a:r>
            <a:r>
              <a:rPr lang="en-US" altLang="en-US" sz="2800" dirty="0"/>
              <a:t> capillaries into the renal tubules</a:t>
            </a:r>
          </a:p>
        </p:txBody>
      </p:sp>
      <p:sp>
        <p:nvSpPr>
          <p:cNvPr id="98321" name="Rectangle 17"/>
          <p:cNvSpPr>
            <a:spLocks noGrp="1" noChangeArrowheads="1"/>
          </p:cNvSpPr>
          <p:nvPr>
            <p:ph sz="half" idx="2"/>
          </p:nvPr>
        </p:nvSpPr>
        <p:spPr>
          <a:xfrm>
            <a:off x="4648200" y="1905000"/>
            <a:ext cx="4038600" cy="4225925"/>
          </a:xfrm>
        </p:spPr>
        <p:txBody>
          <a:bodyPr>
            <a:normAutofit/>
          </a:bodyPr>
          <a:lstStyle/>
          <a:p>
            <a:r>
              <a:rPr lang="en-US" altLang="en-US"/>
              <a:t>Secreted substances</a:t>
            </a:r>
          </a:p>
          <a:p>
            <a:pPr lvl="1">
              <a:spcBef>
                <a:spcPct val="50000"/>
              </a:spcBef>
            </a:pPr>
            <a:r>
              <a:rPr lang="en-US" altLang="en-US"/>
              <a:t>Drugs</a:t>
            </a:r>
          </a:p>
          <a:p>
            <a:pPr lvl="1">
              <a:spcBef>
                <a:spcPct val="50000"/>
              </a:spcBef>
            </a:pPr>
            <a:r>
              <a:rPr lang="en-US" altLang="en-US"/>
              <a:t>Hydrogen ions</a:t>
            </a:r>
          </a:p>
          <a:p>
            <a:pPr lvl="1">
              <a:spcBef>
                <a:spcPct val="50000"/>
              </a:spcBef>
            </a:pPr>
            <a:r>
              <a:rPr lang="en-US" altLang="en-US"/>
              <a:t>Waste products</a:t>
            </a:r>
          </a:p>
        </p:txBody>
      </p:sp>
    </p:spTree>
    <p:extLst>
      <p:ext uri="{BB962C8B-B14F-4D97-AF65-F5344CB8AC3E}">
        <p14:creationId xmlns:p14="http://schemas.microsoft.com/office/powerpoint/2010/main" val="1795373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983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983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983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21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6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229600" cy="838200"/>
          </a:xfrm>
          <a:noFill/>
          <a:ln/>
        </p:spPr>
        <p:txBody>
          <a:bodyPr>
            <a:normAutofit/>
          </a:bodyPr>
          <a:lstStyle/>
          <a:p>
            <a:r>
              <a:rPr lang="en-US" altLang="en-US" sz="4400" dirty="0"/>
              <a:t>Urine Formation (cont.)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81000" y="1828800"/>
            <a:ext cx="8305800" cy="43021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3600" dirty="0"/>
              <a:t>Urine composition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Mostly water</a:t>
            </a:r>
          </a:p>
          <a:p>
            <a:pPr lvl="1">
              <a:lnSpc>
                <a:spcPct val="90000"/>
              </a:lnSpc>
            </a:pPr>
            <a:r>
              <a:rPr lang="en-US" altLang="en-US" dirty="0">
                <a:solidFill>
                  <a:srgbClr val="000099"/>
                </a:solidFill>
              </a:rPr>
              <a:t>Urea</a:t>
            </a:r>
            <a:r>
              <a:rPr lang="en-US" altLang="en-US" dirty="0">
                <a:solidFill>
                  <a:schemeClr val="tx2"/>
                </a:solidFill>
              </a:rPr>
              <a:t> </a:t>
            </a:r>
            <a:r>
              <a:rPr lang="en-US" altLang="en-US" dirty="0"/>
              <a:t>and </a:t>
            </a:r>
            <a:r>
              <a:rPr lang="en-US" altLang="en-US" dirty="0">
                <a:solidFill>
                  <a:srgbClr val="000099"/>
                </a:solidFill>
              </a:rPr>
              <a:t>uric acid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Formed by the breakdown of proteins and nucleic acids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Trace amounts of amino acids and various ions</a:t>
            </a:r>
          </a:p>
          <a:p>
            <a:pPr lvl="4">
              <a:lnSpc>
                <a:spcPct val="90000"/>
              </a:lnSpc>
            </a:pP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dirty="0"/>
              <a:t>Secretion of waste products helps maintain the acid-base balance</a:t>
            </a:r>
          </a:p>
        </p:txBody>
      </p:sp>
    </p:spTree>
    <p:extLst>
      <p:ext uri="{BB962C8B-B14F-4D97-AF65-F5344CB8AC3E}">
        <p14:creationId xmlns:p14="http://schemas.microsoft.com/office/powerpoint/2010/main" val="2506910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5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458200" cy="7556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Ureters, Urinary Bladder, and Urethra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354138"/>
            <a:ext cx="8115328" cy="4789506"/>
          </a:xfrm>
        </p:spPr>
        <p:txBody>
          <a:bodyPr>
            <a:noAutofit/>
          </a:bodyPr>
          <a:lstStyle/>
          <a:p>
            <a:pPr defTabSz="908050"/>
            <a:r>
              <a:rPr lang="en-US" altLang="en-US" sz="2800" dirty="0" smtClean="0"/>
              <a:t>The </a:t>
            </a:r>
            <a:r>
              <a:rPr lang="en-US" altLang="en-US" sz="2800" dirty="0" err="1" smtClean="0"/>
              <a:t>Ureters</a:t>
            </a:r>
            <a:endParaRPr lang="en-US" altLang="en-US" sz="2800" dirty="0" smtClean="0"/>
          </a:p>
          <a:p>
            <a:pPr lvl="1" defTabSz="908050"/>
            <a:endParaRPr lang="en-US" altLang="en-US" dirty="0" smtClean="0">
              <a:solidFill>
                <a:schemeClr val="tx1"/>
              </a:solidFill>
            </a:endParaRPr>
          </a:p>
          <a:p>
            <a:pPr lvl="1" defTabSz="908050"/>
            <a:r>
              <a:rPr lang="en-US" altLang="en-US" dirty="0" smtClean="0">
                <a:solidFill>
                  <a:schemeClr val="tx1"/>
                </a:solidFill>
              </a:rPr>
              <a:t>Long muscular tubes </a:t>
            </a:r>
          </a:p>
          <a:p>
            <a:pPr lvl="1" defTabSz="908050"/>
            <a:r>
              <a:rPr lang="en-US" altLang="en-US" dirty="0" smtClean="0">
                <a:solidFill>
                  <a:schemeClr val="tx1"/>
                </a:solidFill>
              </a:rPr>
              <a:t>Carry urine to the bladder</a:t>
            </a:r>
          </a:p>
          <a:p>
            <a:pPr lvl="2" defTabSz="908050"/>
            <a:r>
              <a:rPr lang="en-US" altLang="en-US" sz="2200" dirty="0" smtClean="0"/>
              <a:t>Peristalsis – rhythmic muscular contraction of </a:t>
            </a:r>
            <a:r>
              <a:rPr lang="en-US" altLang="en-US" sz="2200" dirty="0" err="1" smtClean="0"/>
              <a:t>ureters</a:t>
            </a:r>
            <a:endParaRPr lang="en-US" altLang="en-US" sz="2200" dirty="0" smtClean="0"/>
          </a:p>
          <a:p>
            <a:pPr lvl="1">
              <a:lnSpc>
                <a:spcPct val="80000"/>
              </a:lnSpc>
            </a:pPr>
            <a:r>
              <a:rPr lang="en-US" altLang="en-US" dirty="0" smtClean="0">
                <a:solidFill>
                  <a:schemeClr val="tx1"/>
                </a:solidFill>
              </a:rPr>
              <a:t>Slender tubes about 25 cm (10 “) long leaving each renal pelvis</a:t>
            </a:r>
          </a:p>
          <a:p>
            <a:pPr lvl="1">
              <a:lnSpc>
                <a:spcPct val="80000"/>
              </a:lnSpc>
            </a:pPr>
            <a:r>
              <a:rPr lang="en-US" altLang="en-US" dirty="0" smtClean="0">
                <a:solidFill>
                  <a:schemeClr val="tx1"/>
                </a:solidFill>
              </a:rPr>
              <a:t>One for each kidney carrying urine to the bladder</a:t>
            </a:r>
          </a:p>
          <a:p>
            <a:pPr lvl="1">
              <a:lnSpc>
                <a:spcPct val="80000"/>
              </a:lnSpc>
            </a:pPr>
            <a:r>
              <a:rPr lang="en-US" altLang="en-US" dirty="0" smtClean="0">
                <a:solidFill>
                  <a:schemeClr val="tx1"/>
                </a:solidFill>
              </a:rPr>
              <a:t>This oblique entry helps prevent backflow of urine</a:t>
            </a:r>
          </a:p>
          <a:p>
            <a:pPr defTabSz="908050"/>
            <a:endParaRPr lang="en-US" altLang="en-US" sz="2200" dirty="0"/>
          </a:p>
        </p:txBody>
      </p:sp>
    </p:spTree>
    <p:extLst>
      <p:ext uri="{BB962C8B-B14F-4D97-AF65-F5344CB8AC3E}">
        <p14:creationId xmlns:p14="http://schemas.microsoft.com/office/powerpoint/2010/main" val="2340306678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340725" cy="114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Ureters, Urinary Bladder, and Urethra </a:t>
            </a:r>
            <a:r>
              <a:rPr lang="en-US" altLang="en-US" dirty="0" smtClean="0"/>
              <a:t>			</a:t>
            </a:r>
            <a:r>
              <a:rPr lang="en-US" altLang="en-US" sz="2800" dirty="0" smtClean="0"/>
              <a:t>(</a:t>
            </a:r>
            <a:r>
              <a:rPr lang="en-US" altLang="en-US" sz="2800" dirty="0"/>
              <a:t>cont.)</a:t>
            </a:r>
          </a:p>
        </p:txBody>
      </p:sp>
      <p:sp>
        <p:nvSpPr>
          <p:cNvPr id="16179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285860"/>
            <a:ext cx="8229600" cy="5286412"/>
          </a:xfrm>
        </p:spPr>
        <p:txBody>
          <a:bodyPr>
            <a:noAutofit/>
          </a:bodyPr>
          <a:lstStyle/>
          <a:p>
            <a:r>
              <a:rPr lang="en-US" altLang="en-US" sz="2800" dirty="0"/>
              <a:t>Urinary bladder</a:t>
            </a:r>
          </a:p>
          <a:p>
            <a:pPr lvl="1">
              <a:buNone/>
            </a:pPr>
            <a:r>
              <a:rPr lang="en-US" altLang="en-US" sz="2000" dirty="0" smtClean="0">
                <a:solidFill>
                  <a:schemeClr val="tx1"/>
                </a:solidFill>
              </a:rPr>
              <a:t>Expandable </a:t>
            </a:r>
            <a:r>
              <a:rPr lang="en-US" altLang="en-US" sz="2000" dirty="0">
                <a:solidFill>
                  <a:schemeClr val="tx1"/>
                </a:solidFill>
              </a:rPr>
              <a:t>muscular organ </a:t>
            </a:r>
          </a:p>
          <a:p>
            <a:pPr lvl="2"/>
            <a:r>
              <a:rPr lang="en-US" altLang="en-US" dirty="0"/>
              <a:t>Stores up to 600 ml urine on </a:t>
            </a:r>
            <a:r>
              <a:rPr lang="en-US" altLang="en-US" dirty="0" smtClean="0"/>
              <a:t>average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 smtClean="0">
                <a:solidFill>
                  <a:schemeClr val="tx1"/>
                </a:solidFill>
              </a:rPr>
              <a:t>Stores and expels urine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 smtClean="0">
                <a:solidFill>
                  <a:schemeClr val="tx1"/>
                </a:solidFill>
              </a:rPr>
              <a:t>Lies on pelvic floor posterior to pubic symphysis</a:t>
            </a:r>
          </a:p>
          <a:p>
            <a:pPr lvl="2">
              <a:lnSpc>
                <a:spcPct val="90000"/>
              </a:lnSpc>
            </a:pPr>
            <a:r>
              <a:rPr lang="en-US" altLang="en-US" dirty="0" smtClean="0"/>
              <a:t>Males: anterior to rectum</a:t>
            </a:r>
          </a:p>
          <a:p>
            <a:pPr lvl="2">
              <a:lnSpc>
                <a:spcPct val="90000"/>
              </a:lnSpc>
            </a:pPr>
            <a:r>
              <a:rPr lang="en-US" altLang="en-US" dirty="0" smtClean="0"/>
              <a:t>Females: just anterior to the vagina and uterus</a:t>
            </a:r>
            <a:endParaRPr lang="en-US" altLang="en-US" dirty="0"/>
          </a:p>
          <a:p>
            <a:pPr lvl="1"/>
            <a:r>
              <a:rPr lang="en-US" altLang="en-US" sz="2000" dirty="0">
                <a:solidFill>
                  <a:schemeClr val="tx1"/>
                </a:solidFill>
              </a:rPr>
              <a:t>Detrusor muscle – smooth muscle in wall of bladder</a:t>
            </a:r>
          </a:p>
          <a:p>
            <a:pPr lvl="1"/>
            <a:r>
              <a:rPr lang="en-US" altLang="en-US" sz="2000" dirty="0" err="1">
                <a:solidFill>
                  <a:schemeClr val="tx1"/>
                </a:solidFill>
              </a:rPr>
              <a:t>Trigone</a:t>
            </a:r>
            <a:r>
              <a:rPr lang="en-US" altLang="en-US" sz="2000" dirty="0">
                <a:solidFill>
                  <a:schemeClr val="tx1"/>
                </a:solidFill>
              </a:rPr>
              <a:t> – triangle on internal floor of bladder formed by urethra and ureters</a:t>
            </a:r>
          </a:p>
          <a:p>
            <a:pPr lvl="1"/>
            <a:r>
              <a:rPr lang="en-US" altLang="en-US" sz="2000" dirty="0" err="1">
                <a:solidFill>
                  <a:schemeClr val="tx1"/>
                </a:solidFill>
              </a:rPr>
              <a:t>Micturation</a:t>
            </a:r>
            <a:endParaRPr lang="en-US" altLang="en-US" sz="2000" dirty="0">
              <a:solidFill>
                <a:schemeClr val="tx1"/>
              </a:solidFill>
            </a:endParaRPr>
          </a:p>
          <a:p>
            <a:pPr lvl="2"/>
            <a:r>
              <a:rPr lang="en-US" altLang="en-US" dirty="0"/>
              <a:t>Process of urination</a:t>
            </a:r>
          </a:p>
          <a:p>
            <a:pPr lvl="2"/>
            <a:r>
              <a:rPr lang="en-US" altLang="en-US" dirty="0"/>
              <a:t>Stretching of bladder triggers process</a:t>
            </a:r>
          </a:p>
          <a:p>
            <a:pPr lvl="3"/>
            <a:r>
              <a:rPr lang="en-US" altLang="en-US" dirty="0">
                <a:solidFill>
                  <a:schemeClr val="tx1"/>
                </a:solidFill>
              </a:rPr>
              <a:t>Approximately 150cc of urine</a:t>
            </a:r>
          </a:p>
          <a:p>
            <a:pPr lvl="1"/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502609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1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1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617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617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617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6179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64" name="Rectangle 12"/>
          <p:cNvSpPr>
            <a:spLocks noGrp="1" noChangeArrowheads="1"/>
          </p:cNvSpPr>
          <p:nvPr>
            <p:ph sz="quarter" idx="1"/>
          </p:nvPr>
        </p:nvSpPr>
        <p:spPr>
          <a:xfrm>
            <a:off x="609600" y="4800600"/>
            <a:ext cx="8229600" cy="15589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/>
              <a:t>System functions to remove waste products from the blood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Main functional units of the kidneys are the nephrons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Nephrons filter the blood and form the urine</a:t>
            </a:r>
          </a:p>
        </p:txBody>
      </p:sp>
      <p:sp>
        <p:nvSpPr>
          <p:cNvPr id="125956" name="WordArt 4"/>
          <p:cNvSpPr>
            <a:spLocks noChangeArrowheads="1" noChangeShapeType="1" noTextEdit="1"/>
          </p:cNvSpPr>
          <p:nvPr/>
        </p:nvSpPr>
        <p:spPr bwMode="auto">
          <a:xfrm>
            <a:off x="2357422" y="357166"/>
            <a:ext cx="4143404" cy="66675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15875">
                <a:solidFill>
                  <a:srgbClr val="660066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kern="10" spc="-440" dirty="0">
                <a:solidFill>
                  <a:srgbClr val="660066"/>
                </a:solidFill>
                <a:effectLst>
                  <a:outerShdw sy="50000" kx="-2453608" rotWithShape="0">
                    <a:schemeClr val="bg2">
                      <a:alpha val="50000"/>
                    </a:schemeClr>
                  </a:outerShdw>
                </a:effectLst>
                <a:latin typeface="Estrangelo Edessa" pitchFamily="66" charset="0"/>
                <a:cs typeface="Estrangelo Edessa" pitchFamily="66" charset="0"/>
              </a:rPr>
              <a:t>Urinary System Organs</a:t>
            </a:r>
          </a:p>
        </p:txBody>
      </p:sp>
      <p:sp>
        <p:nvSpPr>
          <p:cNvPr id="125957" name="Rectangle 5"/>
          <p:cNvSpPr>
            <a:spLocks noChangeArrowheads="1"/>
          </p:cNvSpPr>
          <p:nvPr/>
        </p:nvSpPr>
        <p:spPr bwMode="auto">
          <a:xfrm>
            <a:off x="685800" y="2057400"/>
            <a:ext cx="2209800" cy="5334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altLang="en-US" b="1" dirty="0" smtClean="0">
                <a:solidFill>
                  <a:schemeClr val="tx1"/>
                </a:solidFill>
              </a:rPr>
              <a:t>Kidney</a:t>
            </a:r>
            <a:endParaRPr lang="en-US" altLang="en-US" b="1" dirty="0">
              <a:solidFill>
                <a:schemeClr val="tx1"/>
              </a:solidFill>
            </a:endParaRPr>
          </a:p>
        </p:txBody>
      </p:sp>
      <p:sp>
        <p:nvSpPr>
          <p:cNvPr id="125958" name="Rectangle 6"/>
          <p:cNvSpPr>
            <a:spLocks noChangeArrowheads="1"/>
          </p:cNvSpPr>
          <p:nvPr/>
        </p:nvSpPr>
        <p:spPr bwMode="auto">
          <a:xfrm>
            <a:off x="2667000" y="2743200"/>
            <a:ext cx="2209800" cy="5334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altLang="en-US" dirty="0" err="1" smtClean="0">
                <a:solidFill>
                  <a:schemeClr val="bg1"/>
                </a:solidFill>
              </a:rPr>
              <a:t>Uu</a:t>
            </a:r>
            <a:r>
              <a:rPr lang="en-US" altLang="en-US" b="1" dirty="0" err="1" smtClean="0">
                <a:solidFill>
                  <a:schemeClr val="bg1"/>
                </a:solidFill>
              </a:rPr>
              <a:t>q</a:t>
            </a:r>
            <a:r>
              <a:rPr lang="en-US" altLang="en-US" b="1" dirty="0" err="1" smtClean="0">
                <a:solidFill>
                  <a:schemeClr val="tx1"/>
                </a:solidFill>
              </a:rPr>
              <a:t>Ureter</a:t>
            </a:r>
            <a:endParaRPr lang="en-US" altLang="en-US" b="1" dirty="0">
              <a:solidFill>
                <a:schemeClr val="bg1"/>
              </a:solidFill>
            </a:endParaRPr>
          </a:p>
        </p:txBody>
      </p:sp>
      <p:sp>
        <p:nvSpPr>
          <p:cNvPr id="125959" name="Rectangle 7"/>
          <p:cNvSpPr>
            <a:spLocks noChangeArrowheads="1"/>
          </p:cNvSpPr>
          <p:nvPr/>
        </p:nvSpPr>
        <p:spPr bwMode="auto">
          <a:xfrm>
            <a:off x="4495800" y="3429000"/>
            <a:ext cx="2209800" cy="5334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altLang="en-US" b="1" dirty="0" smtClean="0">
                <a:solidFill>
                  <a:schemeClr val="tx1"/>
                </a:solidFill>
              </a:rPr>
              <a:t>Bladder</a:t>
            </a:r>
            <a:endParaRPr lang="en-US" altLang="en-US" b="1" dirty="0">
              <a:solidFill>
                <a:schemeClr val="tx1"/>
              </a:solidFill>
            </a:endParaRPr>
          </a:p>
        </p:txBody>
      </p:sp>
      <p:sp>
        <p:nvSpPr>
          <p:cNvPr id="125960" name="Rectangle 8"/>
          <p:cNvSpPr>
            <a:spLocks noChangeArrowheads="1"/>
          </p:cNvSpPr>
          <p:nvPr/>
        </p:nvSpPr>
        <p:spPr bwMode="auto">
          <a:xfrm>
            <a:off x="6400800" y="4114800"/>
            <a:ext cx="2209800" cy="5334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altLang="en-US" b="1" dirty="0">
                <a:solidFill>
                  <a:schemeClr val="tx1"/>
                </a:solidFill>
              </a:rPr>
              <a:t>Urethra</a:t>
            </a:r>
          </a:p>
        </p:txBody>
      </p:sp>
    </p:spTree>
    <p:extLst>
      <p:ext uri="{BB962C8B-B14F-4D97-AF65-F5344CB8AC3E}">
        <p14:creationId xmlns:p14="http://schemas.microsoft.com/office/powerpoint/2010/main" val="839296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5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5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259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5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259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259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259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64" grpId="0" build="p"/>
      <p:bldP spid="125957" grpId="0" animBg="1"/>
      <p:bldP spid="125958" grpId="0" animBg="1"/>
      <p:bldP spid="125959" grpId="0" animBg="1"/>
      <p:bldP spid="125960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7" name="Rectangle 7"/>
          <p:cNvSpPr>
            <a:spLocks noGrp="1" noChangeArrowheads="1"/>
          </p:cNvSpPr>
          <p:nvPr>
            <p:ph type="title"/>
          </p:nvPr>
        </p:nvSpPr>
        <p:spPr>
          <a:xfrm>
            <a:off x="381000" y="76200"/>
            <a:ext cx="8340725" cy="11430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Ureters, Urinary Bladder, and Urethra </a:t>
            </a:r>
            <a:r>
              <a:rPr lang="en-US" altLang="en-US" dirty="0" smtClean="0"/>
              <a:t>			</a:t>
            </a:r>
            <a:r>
              <a:rPr lang="en-US" altLang="en-US" sz="2800" dirty="0" smtClean="0"/>
              <a:t>(</a:t>
            </a:r>
            <a:r>
              <a:rPr lang="en-US" altLang="en-US" sz="2800" dirty="0"/>
              <a:t>cont.)</a:t>
            </a:r>
          </a:p>
        </p:txBody>
      </p:sp>
      <p:sp>
        <p:nvSpPr>
          <p:cNvPr id="16384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en-US" sz="2800" dirty="0"/>
              <a:t>Urethra</a:t>
            </a:r>
          </a:p>
          <a:p>
            <a:pPr lvl="1"/>
            <a:r>
              <a:rPr lang="en-US" altLang="en-US" sz="2400" dirty="0">
                <a:solidFill>
                  <a:schemeClr val="tx1"/>
                </a:solidFill>
              </a:rPr>
              <a:t>Tube that moves urine from the bladder to the outside </a:t>
            </a:r>
            <a:r>
              <a:rPr lang="en-US" altLang="en-US" sz="2400" dirty="0" smtClean="0">
                <a:solidFill>
                  <a:schemeClr val="tx1"/>
                </a:solidFill>
              </a:rPr>
              <a:t>world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 smtClean="0">
                <a:solidFill>
                  <a:schemeClr val="tx1"/>
                </a:solidFill>
              </a:rPr>
              <a:t>Smooth muscle with inner mucosa</a:t>
            </a:r>
          </a:p>
          <a:p>
            <a:pPr lvl="2">
              <a:lnSpc>
                <a:spcPct val="90000"/>
              </a:lnSpc>
            </a:pPr>
            <a:r>
              <a:rPr lang="en-US" altLang="en-US" dirty="0" smtClean="0"/>
              <a:t>Changes from transitional through stages to stratified squamous near end</a:t>
            </a:r>
          </a:p>
          <a:p>
            <a:pPr lvl="2">
              <a:lnSpc>
                <a:spcPct val="90000"/>
              </a:lnSpc>
            </a:pPr>
            <a:r>
              <a:rPr lang="en-US" altLang="en-US" dirty="0" smtClean="0"/>
              <a:t>Drains urine out of the bladder and body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 smtClean="0">
                <a:solidFill>
                  <a:schemeClr val="tx1"/>
                </a:solidFill>
              </a:rPr>
              <a:t>Male: about 20 cm (8”) long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 smtClean="0">
                <a:solidFill>
                  <a:schemeClr val="tx1"/>
                </a:solidFill>
              </a:rPr>
              <a:t>Female: 3-4 cm (1.5”) long </a:t>
            </a:r>
          </a:p>
          <a:p>
            <a:pPr lvl="2">
              <a:lnSpc>
                <a:spcPct val="90000"/>
              </a:lnSpc>
            </a:pPr>
            <a:r>
              <a:rPr lang="en-US" altLang="en-US" dirty="0" smtClean="0"/>
              <a:t>Short length is why females have more urinary tract infections than males -  ascending bacteria from stool contamination</a:t>
            </a:r>
          </a:p>
          <a:p>
            <a:pPr lvl="1"/>
            <a:endParaRPr lang="en-US" alt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4589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Diseases and Disorders of the Urinary System</a:t>
            </a:r>
          </a:p>
        </p:txBody>
      </p:sp>
      <p:graphicFrame>
        <p:nvGraphicFramePr>
          <p:cNvPr id="170042" name="Group 58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281744017"/>
              </p:ext>
            </p:extLst>
          </p:nvPr>
        </p:nvGraphicFramePr>
        <p:xfrm>
          <a:off x="381000" y="1935163"/>
          <a:ext cx="8458200" cy="4282440"/>
        </p:xfrm>
        <a:graphic>
          <a:graphicData uri="http://schemas.openxmlformats.org/drawingml/2006/table">
            <a:tbl>
              <a:tblPr/>
              <a:tblGrid>
                <a:gridCol w="2667000"/>
                <a:gridCol w="5791200"/>
              </a:tblGrid>
              <a:tr h="533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660066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rgbClr val="000099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rgbClr val="660066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 marL="1389063">
                        <a:spcBef>
                          <a:spcPct val="20000"/>
                        </a:spcBef>
                        <a:buClr>
                          <a:srgbClr val="000099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660066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Disease/Disorder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660066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rgbClr val="000099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rgbClr val="660066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 marL="1389063">
                        <a:spcBef>
                          <a:spcPct val="20000"/>
                        </a:spcBef>
                        <a:buClr>
                          <a:srgbClr val="000099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660066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Description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8207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660066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rgbClr val="000099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rgbClr val="660066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 marL="1389063">
                        <a:spcBef>
                          <a:spcPct val="20000"/>
                        </a:spcBef>
                        <a:buClr>
                          <a:srgbClr val="000099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660066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Acute renal failure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660066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rgbClr val="000099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rgbClr val="660066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 marL="1389063">
                        <a:spcBef>
                          <a:spcPct val="20000"/>
                        </a:spcBef>
                        <a:buClr>
                          <a:srgbClr val="000099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660066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Sudden loss of kidney function; may be reversible with treatment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07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660066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rgbClr val="000099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rgbClr val="660066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 marL="1389063">
                        <a:spcBef>
                          <a:spcPct val="20000"/>
                        </a:spcBef>
                        <a:buClr>
                          <a:srgbClr val="000099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660066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Chronic renal failure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660066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rgbClr val="000099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rgbClr val="660066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 marL="1389063">
                        <a:spcBef>
                          <a:spcPct val="20000"/>
                        </a:spcBef>
                        <a:buClr>
                          <a:srgbClr val="000099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660066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Kidneys slowly use ability to function; not reversible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07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660066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rgbClr val="000099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rgbClr val="660066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 marL="1389063">
                        <a:spcBef>
                          <a:spcPct val="20000"/>
                        </a:spcBef>
                        <a:buClr>
                          <a:srgbClr val="000099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660066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Cystitis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660066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rgbClr val="000099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rgbClr val="660066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 marL="1389063">
                        <a:spcBef>
                          <a:spcPct val="20000"/>
                        </a:spcBef>
                        <a:buClr>
                          <a:srgbClr val="000099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660066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Urinary bladder infection; more common in females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07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660066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rgbClr val="000099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rgbClr val="660066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 marL="1389063">
                        <a:spcBef>
                          <a:spcPct val="20000"/>
                        </a:spcBef>
                        <a:buClr>
                          <a:srgbClr val="000099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660066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Glomerulonephritis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660066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rgbClr val="000099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rgbClr val="660066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 marL="1389063">
                        <a:spcBef>
                          <a:spcPct val="20000"/>
                        </a:spcBef>
                        <a:buClr>
                          <a:srgbClr val="000099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660066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Inflammation of the glomeruli of the kidney; one cause of chronic renal failure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660066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rgbClr val="000099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rgbClr val="660066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 marL="1389063">
                        <a:spcBef>
                          <a:spcPct val="20000"/>
                        </a:spcBef>
                        <a:buClr>
                          <a:srgbClr val="000099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660066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Incontinence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660066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rgbClr val="000099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rgbClr val="660066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 marL="1389063">
                        <a:spcBef>
                          <a:spcPct val="20000"/>
                        </a:spcBef>
                        <a:buClr>
                          <a:srgbClr val="000099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660066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Inability to control urination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0567032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65" name="Rectangle 3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Diseases and Disorders of the Urinary System</a:t>
            </a:r>
          </a:p>
        </p:txBody>
      </p:sp>
      <p:graphicFrame>
        <p:nvGraphicFramePr>
          <p:cNvPr id="172063" name="Group 31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232040827"/>
              </p:ext>
            </p:extLst>
          </p:nvPr>
        </p:nvGraphicFramePr>
        <p:xfrm>
          <a:off x="381000" y="1933575"/>
          <a:ext cx="8458200" cy="3733800"/>
        </p:xfrm>
        <a:graphic>
          <a:graphicData uri="http://schemas.openxmlformats.org/drawingml/2006/table">
            <a:tbl>
              <a:tblPr/>
              <a:tblGrid>
                <a:gridCol w="2667000"/>
                <a:gridCol w="5791200"/>
              </a:tblGrid>
              <a:tr h="533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660066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rgbClr val="000099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rgbClr val="660066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 marL="1389063">
                        <a:spcBef>
                          <a:spcPct val="20000"/>
                        </a:spcBef>
                        <a:buClr>
                          <a:srgbClr val="000099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660066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Disease/Disorder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660066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rgbClr val="000099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rgbClr val="660066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 marL="1389063">
                        <a:spcBef>
                          <a:spcPct val="20000"/>
                        </a:spcBef>
                        <a:buClr>
                          <a:srgbClr val="000099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660066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Description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8207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660066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rgbClr val="000099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rgbClr val="660066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 marL="1389063">
                        <a:spcBef>
                          <a:spcPct val="20000"/>
                        </a:spcBef>
                        <a:buClr>
                          <a:srgbClr val="000099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660066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Polycystic kidney disease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660066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rgbClr val="000099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rgbClr val="660066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 marL="1389063">
                        <a:spcBef>
                          <a:spcPct val="20000"/>
                        </a:spcBef>
                        <a:buClr>
                          <a:srgbClr val="000099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660066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Enlargement of kidneys because of the presence of many cysts within them; slow, progressive disease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07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660066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rgbClr val="000099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rgbClr val="660066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 marL="1389063">
                        <a:spcBef>
                          <a:spcPct val="20000"/>
                        </a:spcBef>
                        <a:buClr>
                          <a:srgbClr val="000099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660066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Pyelonephritis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660066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rgbClr val="000099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rgbClr val="660066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 marL="1389063">
                        <a:spcBef>
                          <a:spcPct val="20000"/>
                        </a:spcBef>
                        <a:buClr>
                          <a:srgbClr val="000099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660066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Complicated urinary tract infection; starts with a bladder infection and spreads to both kidneys; can be acute or chronic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07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660066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rgbClr val="000099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rgbClr val="660066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 marL="1389063">
                        <a:spcBef>
                          <a:spcPct val="20000"/>
                        </a:spcBef>
                        <a:buClr>
                          <a:srgbClr val="000099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660066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Renal</a:t>
                      </a: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 </a:t>
                      </a: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calculi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660066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rgbClr val="000099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rgbClr val="660066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 marL="1389063">
                        <a:spcBef>
                          <a:spcPct val="20000"/>
                        </a:spcBef>
                        <a:buClr>
                          <a:srgbClr val="000099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660066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Kidney stones; can become lodged in ducts within kidneys or ureters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3230218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smtClean="0"/>
              <a:t>Breaching Homeostasis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buFontTx/>
              <a:buNone/>
            </a:pPr>
            <a:r>
              <a:rPr lang="en-US" altLang="en-US" sz="2400" smtClean="0"/>
              <a:t>1.  Diabetic Kidney Disease</a:t>
            </a:r>
            <a:endParaRPr lang="en-US" altLang="en-US" sz="2400" b="1" smtClean="0"/>
          </a:p>
          <a:p>
            <a:pPr eaLnBrk="1" hangingPunct="1">
              <a:buFontTx/>
              <a:buNone/>
            </a:pPr>
            <a:r>
              <a:rPr lang="en-US" altLang="en-US" sz="2400" smtClean="0"/>
              <a:t>	If glucose stays in the blood instead of breaking down, it can act like a poison, damaging the nephrons.</a:t>
            </a:r>
          </a:p>
          <a:p>
            <a:pPr eaLnBrk="1" hangingPunct="1">
              <a:buFontTx/>
              <a:buNone/>
            </a:pPr>
            <a:r>
              <a:rPr lang="en-US" altLang="en-US" sz="2400" smtClean="0"/>
              <a:t>2.  High Blood Pressure</a:t>
            </a:r>
          </a:p>
          <a:p>
            <a:pPr eaLnBrk="1" hangingPunct="1">
              <a:buFontTx/>
              <a:buNone/>
            </a:pPr>
            <a:r>
              <a:rPr lang="en-US" altLang="en-US" sz="2400" smtClean="0"/>
              <a:t>	-can damage the small blood vessels in the kidneys so they can’t filter wastes.</a:t>
            </a:r>
          </a:p>
          <a:p>
            <a:pPr eaLnBrk="1" hangingPunct="1">
              <a:buFontTx/>
              <a:buNone/>
            </a:pPr>
            <a:r>
              <a:rPr lang="en-US" altLang="en-US" sz="2400" smtClean="0"/>
              <a:t>3. Glomerular Diseases</a:t>
            </a:r>
          </a:p>
          <a:p>
            <a:pPr eaLnBrk="1" hangingPunct="1">
              <a:buFontTx/>
              <a:buNone/>
            </a:pPr>
            <a:r>
              <a:rPr lang="en-US" altLang="en-US" sz="2400" smtClean="0"/>
              <a:t>	-attack the tiny blood vessels, glomeruli, within the kidney. </a:t>
            </a:r>
          </a:p>
          <a:p>
            <a:pPr eaLnBrk="1" hangingPunct="1">
              <a:buFontTx/>
              <a:buNone/>
            </a:pPr>
            <a:r>
              <a:rPr lang="en-US" altLang="en-US" sz="2400" smtClean="0"/>
              <a:t>	The first sign of a glomerular disease is often too much protein in the urine. Another common sign is blood in the urine. Glomerular diseases can slowly destroy kidney function. </a:t>
            </a:r>
          </a:p>
          <a:p>
            <a:pPr eaLnBrk="1" hangingPunct="1">
              <a:buFontTx/>
              <a:buNone/>
            </a:pPr>
            <a:endParaRPr lang="en-US" altLang="en-US" sz="2400" smtClean="0"/>
          </a:p>
          <a:p>
            <a:pPr eaLnBrk="1" hangingPunct="1">
              <a:buFontTx/>
              <a:buNone/>
            </a:pPr>
            <a:endParaRPr lang="en-US" altLang="en-US" sz="2400" smtClean="0"/>
          </a:p>
        </p:txBody>
      </p:sp>
    </p:spTree>
    <p:extLst>
      <p:ext uri="{BB962C8B-B14F-4D97-AF65-F5344CB8AC3E}">
        <p14:creationId xmlns:p14="http://schemas.microsoft.com/office/powerpoint/2010/main" val="579870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smtClean="0"/>
              <a:t>Breaching Homeostasis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400" smtClean="0"/>
              <a:t>4.  Inherited and Congenital Kidney Diseases</a:t>
            </a:r>
          </a:p>
          <a:p>
            <a:pPr eaLnBrk="1" hangingPunct="1">
              <a:buFontTx/>
              <a:buNone/>
            </a:pPr>
            <a:r>
              <a:rPr lang="en-US" altLang="en-US" sz="2400" smtClean="0"/>
              <a:t>	Example:  Polycystic kidney disease (PKD), for example, is a genetic disorder in which many cysts grow in the kidneys. </a:t>
            </a:r>
          </a:p>
          <a:p>
            <a:pPr eaLnBrk="1" hangingPunct="1">
              <a:buFontTx/>
              <a:buNone/>
            </a:pPr>
            <a:r>
              <a:rPr lang="en-US" altLang="en-US" sz="2400" smtClean="0"/>
              <a:t>5. Trauma, such as a direct and forceful blow to the kidneys, can lead to kidney disease</a:t>
            </a:r>
          </a:p>
          <a:p>
            <a:pPr eaLnBrk="1" hangingPunct="1">
              <a:buFontTx/>
              <a:buNone/>
            </a:pPr>
            <a:r>
              <a:rPr lang="en-US" altLang="en-US" sz="2400" smtClean="0"/>
              <a:t>6. Ingestions of poisons.</a:t>
            </a:r>
          </a:p>
          <a:p>
            <a:pPr eaLnBrk="1" hangingPunct="1">
              <a:buFontTx/>
              <a:buNone/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68092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z="3600" smtClean="0"/>
              <a:t>What happens when kidneys fail completely?</a:t>
            </a:r>
          </a:p>
        </p:txBody>
      </p:sp>
      <p:sp>
        <p:nvSpPr>
          <p:cNvPr id="21508" name="Rectangle 4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US" altLang="en-US" sz="2800" b="1" smtClean="0"/>
              <a:t>The body fills with extra water and waste products (uremia).</a:t>
            </a:r>
            <a:r>
              <a:rPr lang="en-US" altLang="en-US" sz="2800" smtClean="0"/>
              <a:t> Hands or feet may swell. A person will feel tired and weak because the body needs clean blood to function properly.</a:t>
            </a:r>
          </a:p>
          <a:p>
            <a:pPr marL="609600" indent="-609600" eaLnBrk="1" hangingPunct="1">
              <a:buFontTx/>
              <a:buNone/>
            </a:pPr>
            <a:r>
              <a:rPr lang="en-US" altLang="en-US" sz="2800" smtClean="0"/>
              <a:t>2.  Untreated uremia may lead to </a:t>
            </a:r>
            <a:r>
              <a:rPr lang="en-US" altLang="en-US" sz="2800" b="1" smtClean="0"/>
              <a:t>seizures or coma</a:t>
            </a:r>
            <a:r>
              <a:rPr lang="en-US" altLang="en-US" sz="2800" smtClean="0"/>
              <a:t> and will ultimately result in </a:t>
            </a:r>
            <a:r>
              <a:rPr lang="en-US" altLang="en-US" sz="2800" b="1" smtClean="0"/>
              <a:t>death</a:t>
            </a:r>
            <a:r>
              <a:rPr lang="en-US" altLang="en-US" sz="2800" smtClean="0"/>
              <a:t>. </a:t>
            </a:r>
          </a:p>
          <a:p>
            <a:pPr marL="609600" indent="-609600" eaLnBrk="1" hangingPunct="1">
              <a:buFontTx/>
              <a:buNone/>
            </a:pPr>
            <a:r>
              <a:rPr lang="en-US" altLang="en-US" sz="2800" smtClean="0"/>
              <a:t>3.  </a:t>
            </a:r>
            <a:r>
              <a:rPr lang="en-US" altLang="en-US" sz="2800" b="1" smtClean="0"/>
              <a:t>A person whose kidneys stop working completely will need to undergo dialysis or kidney transplantation</a:t>
            </a:r>
            <a:r>
              <a:rPr lang="en-US" altLang="en-US" sz="280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98277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Urinary System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en-US"/>
              <a:t>Paired kidneys</a:t>
            </a:r>
          </a:p>
          <a:p>
            <a:endParaRPr lang="en-US" altLang="en-US"/>
          </a:p>
          <a:p>
            <a:r>
              <a:rPr lang="en-US" altLang="en-US"/>
              <a:t>A ureter for each kidney</a:t>
            </a:r>
          </a:p>
          <a:p>
            <a:endParaRPr lang="en-US" altLang="en-US"/>
          </a:p>
          <a:p>
            <a:r>
              <a:rPr lang="en-US" altLang="en-US"/>
              <a:t>Urinary bladder</a:t>
            </a:r>
          </a:p>
          <a:p>
            <a:endParaRPr lang="en-US" altLang="en-US"/>
          </a:p>
          <a:p>
            <a:r>
              <a:rPr lang="en-US" altLang="en-US"/>
              <a:t>Urethra</a:t>
            </a:r>
          </a:p>
        </p:txBody>
      </p:sp>
      <p:pic>
        <p:nvPicPr>
          <p:cNvPr id="114692" name="Picture 4" descr="23-01_UrnrySysOrgns_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818" t="25882" r="2727" b="11765"/>
          <a:stretch>
            <a:fillRect/>
          </a:stretch>
        </p:blipFill>
        <p:spPr bwMode="auto">
          <a:xfrm>
            <a:off x="5683250" y="1295400"/>
            <a:ext cx="3460750" cy="470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9244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57158" y="214290"/>
            <a:ext cx="8229600" cy="5786478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buNone/>
            </a:pPr>
            <a:r>
              <a:rPr lang="en-US" altLang="en-US" sz="1600" dirty="0"/>
              <a:t>Kidneys are retroperitoneal organs </a:t>
            </a:r>
            <a:endParaRPr lang="en-US" altLang="en-US" sz="1600" dirty="0" smtClean="0"/>
          </a:p>
          <a:p>
            <a:pPr lvl="1">
              <a:lnSpc>
                <a:spcPct val="80000"/>
              </a:lnSpc>
            </a:pPr>
            <a:endParaRPr lang="en-US" altLang="en-US" sz="1600" dirty="0" smtClean="0"/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Superior </a:t>
            </a:r>
            <a:r>
              <a:rPr lang="en-US" altLang="en-US" sz="1600" dirty="0"/>
              <a:t>lumbar region of posterior abdominal wall</a:t>
            </a:r>
          </a:p>
          <a:p>
            <a:pPr>
              <a:lnSpc>
                <a:spcPct val="80000"/>
              </a:lnSpc>
            </a:pPr>
            <a:endParaRPr lang="en-US" altLang="en-US" sz="1600" dirty="0" smtClean="0"/>
          </a:p>
          <a:p>
            <a:pPr>
              <a:lnSpc>
                <a:spcPct val="80000"/>
              </a:lnSpc>
            </a:pPr>
            <a:endParaRPr lang="en-US" altLang="en-US" sz="1600" dirty="0" smtClean="0"/>
          </a:p>
          <a:p>
            <a:pPr>
              <a:lnSpc>
                <a:spcPct val="80000"/>
              </a:lnSpc>
            </a:pPr>
            <a:r>
              <a:rPr lang="en-US" altLang="en-US" sz="1600" dirty="0" smtClean="0"/>
              <a:t>Lateral </a:t>
            </a:r>
            <a:r>
              <a:rPr lang="en-US" altLang="en-US" sz="1600" dirty="0"/>
              <a:t>surface is convex</a:t>
            </a:r>
          </a:p>
          <a:p>
            <a:pPr>
              <a:lnSpc>
                <a:spcPct val="80000"/>
              </a:lnSpc>
            </a:pPr>
            <a:endParaRPr lang="en-US" altLang="en-US" sz="1600" dirty="0" smtClean="0"/>
          </a:p>
          <a:p>
            <a:pPr>
              <a:lnSpc>
                <a:spcPct val="80000"/>
              </a:lnSpc>
            </a:pPr>
            <a:r>
              <a:rPr lang="en-US" altLang="en-US" sz="1600" dirty="0" smtClean="0"/>
              <a:t>Medial </a:t>
            </a:r>
            <a:r>
              <a:rPr lang="en-US" altLang="en-US" sz="1600" dirty="0"/>
              <a:t>surface is concave</a:t>
            </a:r>
          </a:p>
          <a:p>
            <a:pPr lvl="1">
              <a:lnSpc>
                <a:spcPct val="80000"/>
              </a:lnSpc>
            </a:pPr>
            <a:endParaRPr lang="en-US" altLang="en-US" sz="1600" dirty="0" smtClean="0"/>
          </a:p>
          <a:p>
            <a:pPr lvl="1">
              <a:lnSpc>
                <a:spcPct val="80000"/>
              </a:lnSpc>
            </a:pPr>
            <a:r>
              <a:rPr lang="en-US" altLang="en-US" sz="1600" dirty="0" err="1" smtClean="0"/>
              <a:t>Hilus</a:t>
            </a:r>
            <a:r>
              <a:rPr lang="en-US" altLang="en-US" sz="1600" dirty="0">
                <a:solidFill>
                  <a:srgbClr val="FF9900"/>
                </a:solidFill>
              </a:rPr>
              <a:t>* </a:t>
            </a:r>
            <a:r>
              <a:rPr lang="en-US" altLang="en-US" sz="1600" dirty="0"/>
              <a:t>is cleft: vessels, ureters and nerves enter and leave</a:t>
            </a:r>
          </a:p>
          <a:p>
            <a:pPr>
              <a:lnSpc>
                <a:spcPct val="80000"/>
              </a:lnSpc>
            </a:pPr>
            <a:endParaRPr lang="en-US" altLang="en-US" sz="1600" dirty="0" smtClean="0"/>
          </a:p>
          <a:p>
            <a:pPr>
              <a:lnSpc>
                <a:spcPct val="80000"/>
              </a:lnSpc>
            </a:pPr>
            <a:r>
              <a:rPr lang="en-US" altLang="en-US" sz="1600" dirty="0" smtClean="0"/>
              <a:t>Adrenal </a:t>
            </a:r>
            <a:r>
              <a:rPr lang="en-US" altLang="en-US" sz="1600" dirty="0"/>
              <a:t>glands</a:t>
            </a:r>
            <a:r>
              <a:rPr lang="en-US" altLang="en-US" sz="1600" dirty="0">
                <a:solidFill>
                  <a:schemeClr val="accent2"/>
                </a:solidFill>
              </a:rPr>
              <a:t>*</a:t>
            </a:r>
            <a:r>
              <a:rPr lang="en-US" altLang="en-US" sz="1600" dirty="0"/>
              <a:t> lie superior to each </a:t>
            </a:r>
            <a:r>
              <a:rPr lang="en-US" altLang="en-US" sz="1600" dirty="0" smtClean="0"/>
              <a:t>kidney</a:t>
            </a:r>
          </a:p>
          <a:p>
            <a:pPr lvl="0">
              <a:lnSpc>
                <a:spcPct val="80000"/>
              </a:lnSpc>
              <a:defRPr/>
            </a:pPr>
            <a:endParaRPr lang="en-US" altLang="en-US" sz="1600" dirty="0" smtClean="0"/>
          </a:p>
          <a:p>
            <a:pPr lvl="0">
              <a:lnSpc>
                <a:spcPct val="80000"/>
              </a:lnSpc>
              <a:defRPr/>
            </a:pPr>
            <a:r>
              <a:rPr lang="en-US" altLang="en-US" sz="1600" dirty="0" smtClean="0"/>
              <a:t>Kidney has two regions</a:t>
            </a:r>
          </a:p>
          <a:p>
            <a:pPr lvl="1">
              <a:lnSpc>
                <a:spcPct val="80000"/>
              </a:lnSpc>
              <a:defRPr/>
            </a:pPr>
            <a:endParaRPr lang="en-US" altLang="en-US" sz="1600" b="1" i="1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sz="1600" b="1" i="1" dirty="0" smtClean="0"/>
              <a:t>Cortex</a:t>
            </a:r>
            <a:r>
              <a:rPr lang="en-US" altLang="en-US" sz="1600" dirty="0" smtClean="0"/>
              <a:t>: outer</a:t>
            </a:r>
          </a:p>
          <a:p>
            <a:pPr lvl="2">
              <a:lnSpc>
                <a:spcPct val="80000"/>
              </a:lnSpc>
              <a:defRPr/>
            </a:pPr>
            <a:r>
              <a:rPr lang="en-US" altLang="en-US" sz="1600" dirty="0" smtClean="0"/>
              <a:t>Columns of cortex divide medulla into “pyramids”</a:t>
            </a:r>
          </a:p>
          <a:p>
            <a:pPr lvl="1">
              <a:lnSpc>
                <a:spcPct val="80000"/>
              </a:lnSpc>
              <a:defRPr/>
            </a:pPr>
            <a:endParaRPr lang="en-US" altLang="en-US" sz="1600" b="1" i="1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sz="1600" b="1" i="1" dirty="0" smtClean="0"/>
              <a:t>Medulla</a:t>
            </a:r>
            <a:r>
              <a:rPr lang="en-US" altLang="en-US" sz="1600" dirty="0" smtClean="0"/>
              <a:t>: inner</a:t>
            </a:r>
          </a:p>
          <a:p>
            <a:pPr lvl="2">
              <a:lnSpc>
                <a:spcPct val="80000"/>
              </a:lnSpc>
              <a:defRPr/>
            </a:pPr>
            <a:r>
              <a:rPr lang="en-US" altLang="en-US" sz="1600" dirty="0" smtClean="0"/>
              <a:t>Darker, cone-shaped </a:t>
            </a:r>
            <a:r>
              <a:rPr lang="en-US" altLang="en-US" sz="1600" dirty="0" err="1" smtClean="0"/>
              <a:t>medullary</a:t>
            </a:r>
            <a:r>
              <a:rPr lang="en-US" altLang="en-US" sz="1600" dirty="0" smtClean="0"/>
              <a:t> or renal pyramids</a:t>
            </a:r>
          </a:p>
          <a:p>
            <a:pPr lvl="2">
              <a:lnSpc>
                <a:spcPct val="80000"/>
              </a:lnSpc>
              <a:defRPr/>
            </a:pPr>
            <a:endParaRPr lang="en-US" altLang="en-US" sz="1600" dirty="0" smtClean="0"/>
          </a:p>
          <a:p>
            <a:pPr lvl="2">
              <a:lnSpc>
                <a:spcPct val="80000"/>
              </a:lnSpc>
              <a:defRPr/>
            </a:pPr>
            <a:r>
              <a:rPr lang="en-US" altLang="en-US" sz="1600" dirty="0" smtClean="0"/>
              <a:t>Parallel bundles of urine-collecting tubules </a:t>
            </a:r>
          </a:p>
          <a:p>
            <a:pPr>
              <a:lnSpc>
                <a:spcPct val="80000"/>
              </a:lnSpc>
            </a:pPr>
            <a:endParaRPr lang="en-US" altLang="en-US" sz="1600" dirty="0" smtClean="0"/>
          </a:p>
          <a:p>
            <a:pPr>
              <a:lnSpc>
                <a:spcPct val="80000"/>
              </a:lnSpc>
            </a:pPr>
            <a:r>
              <a:rPr lang="en-US" altLang="en-US" sz="1600" dirty="0" smtClean="0"/>
              <a:t> </a:t>
            </a:r>
            <a:endParaRPr lang="en-US" altLang="en-US" sz="1600" dirty="0"/>
          </a:p>
        </p:txBody>
      </p:sp>
    </p:spTree>
    <p:extLst>
      <p:ext uri="{BB962C8B-B14F-4D97-AF65-F5344CB8AC3E}">
        <p14:creationId xmlns:p14="http://schemas.microsoft.com/office/powerpoint/2010/main" val="3817463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dirty="0"/>
              <a:t>Main Functions of Urinary System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46238"/>
            <a:ext cx="8229600" cy="452596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800"/>
              <a:t>Kidneys filter blood to keep it pure</a:t>
            </a:r>
          </a:p>
          <a:p>
            <a:pPr lvl="1">
              <a:lnSpc>
                <a:spcPct val="80000"/>
              </a:lnSpc>
            </a:pPr>
            <a:r>
              <a:rPr lang="en-US" altLang="en-US" sz="2400"/>
              <a:t>Toxins</a:t>
            </a:r>
          </a:p>
          <a:p>
            <a:pPr lvl="1">
              <a:lnSpc>
                <a:spcPct val="80000"/>
              </a:lnSpc>
            </a:pPr>
            <a:r>
              <a:rPr lang="en-US" altLang="en-US" sz="2400"/>
              <a:t>Metabolic wastes</a:t>
            </a:r>
          </a:p>
          <a:p>
            <a:pPr lvl="1">
              <a:lnSpc>
                <a:spcPct val="80000"/>
              </a:lnSpc>
            </a:pPr>
            <a:r>
              <a:rPr lang="en-US" altLang="en-US" sz="2400"/>
              <a:t>Excess water</a:t>
            </a:r>
          </a:p>
          <a:p>
            <a:pPr lvl="1">
              <a:lnSpc>
                <a:spcPct val="80000"/>
              </a:lnSpc>
            </a:pPr>
            <a:r>
              <a:rPr lang="en-US" altLang="en-US" sz="2400"/>
              <a:t>Excess ions</a:t>
            </a:r>
          </a:p>
          <a:p>
            <a:pPr>
              <a:lnSpc>
                <a:spcPct val="80000"/>
              </a:lnSpc>
            </a:pPr>
            <a:r>
              <a:rPr lang="en-US" altLang="en-US" sz="2800"/>
              <a:t>Dispose of nitrogenous wastes from blood </a:t>
            </a:r>
          </a:p>
          <a:p>
            <a:pPr lvl="1">
              <a:lnSpc>
                <a:spcPct val="80000"/>
              </a:lnSpc>
            </a:pPr>
            <a:r>
              <a:rPr lang="en-US" altLang="en-US" sz="2400"/>
              <a:t>Urea</a:t>
            </a:r>
          </a:p>
          <a:p>
            <a:pPr lvl="1">
              <a:lnSpc>
                <a:spcPct val="80000"/>
              </a:lnSpc>
            </a:pPr>
            <a:r>
              <a:rPr lang="en-US" altLang="en-US" sz="2400"/>
              <a:t>Uric acid</a:t>
            </a:r>
          </a:p>
          <a:p>
            <a:pPr lvl="1">
              <a:lnSpc>
                <a:spcPct val="80000"/>
              </a:lnSpc>
            </a:pPr>
            <a:r>
              <a:rPr lang="en-US" altLang="en-US" sz="2400"/>
              <a:t>Creatinine </a:t>
            </a:r>
          </a:p>
          <a:p>
            <a:pPr>
              <a:lnSpc>
                <a:spcPct val="80000"/>
              </a:lnSpc>
            </a:pPr>
            <a:r>
              <a:rPr lang="en-US" altLang="en-US" sz="2800"/>
              <a:t>Regulate the balance of water and electrolytes, acids and bases</a:t>
            </a:r>
          </a:p>
          <a:p>
            <a:pPr>
              <a:lnSpc>
                <a:spcPct val="80000"/>
              </a:lnSpc>
            </a:pPr>
            <a:endParaRPr lang="en-US" altLang="en-US" sz="2800"/>
          </a:p>
        </p:txBody>
      </p:sp>
    </p:spTree>
    <p:extLst>
      <p:ext uri="{BB962C8B-B14F-4D97-AF65-F5344CB8AC3E}">
        <p14:creationId xmlns:p14="http://schemas.microsoft.com/office/powerpoint/2010/main" val="169743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10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838200"/>
          </a:xfrm>
          <a:noFill/>
          <a:ln/>
        </p:spPr>
        <p:txBody>
          <a:bodyPr>
            <a:normAutofit/>
          </a:bodyPr>
          <a:lstStyle/>
          <a:p>
            <a:r>
              <a:rPr lang="en-US" altLang="en-US" sz="4400" dirty="0"/>
              <a:t>The Kidneys (cont.)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81000" y="1905000"/>
            <a:ext cx="8382000" cy="4302125"/>
          </a:xfrm>
        </p:spPr>
        <p:txBody>
          <a:bodyPr/>
          <a:lstStyle/>
          <a:p>
            <a:r>
              <a:rPr lang="en-US" altLang="en-US" dirty="0"/>
              <a:t>Renal sinus – concave depression of the surface of the kidney</a:t>
            </a:r>
          </a:p>
          <a:p>
            <a:pPr lvl="3"/>
            <a:endParaRPr lang="en-US" altLang="en-US" sz="1800" dirty="0"/>
          </a:p>
          <a:p>
            <a:r>
              <a:rPr lang="en-US" altLang="en-US" dirty="0"/>
              <a:t>Hilum – point of entry for the renal artery, renal vein, and ureter</a:t>
            </a:r>
          </a:p>
          <a:p>
            <a:pPr lvl="3"/>
            <a:endParaRPr lang="en-US" altLang="en-US" sz="1800" dirty="0"/>
          </a:p>
          <a:p>
            <a:r>
              <a:rPr lang="en-US" altLang="en-US" dirty="0"/>
              <a:t>Renal pelvis – expansion of the ureter that further divides into calyces</a:t>
            </a:r>
            <a:endParaRPr lang="en-US" altLang="en-US" sz="1800" dirty="0"/>
          </a:p>
        </p:txBody>
      </p:sp>
    </p:spTree>
    <p:extLst>
      <p:ext uri="{BB962C8B-B14F-4D97-AF65-F5344CB8AC3E}">
        <p14:creationId xmlns:p14="http://schemas.microsoft.com/office/powerpoint/2010/main" val="648587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32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132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132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09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285728"/>
            <a:ext cx="9144000" cy="628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5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229600" cy="755650"/>
          </a:xfrm>
          <a:noFill/>
          <a:ln/>
        </p:spPr>
        <p:txBody>
          <a:bodyPr>
            <a:noAutofit/>
          </a:bodyPr>
          <a:lstStyle/>
          <a:p>
            <a:r>
              <a:rPr lang="en-US" altLang="en-US" sz="4400" dirty="0"/>
              <a:t>The Kidneys (cont.)</a:t>
            </a:r>
          </a:p>
        </p:txBody>
      </p:sp>
      <p:sp>
        <p:nvSpPr>
          <p:cNvPr id="146434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381000" y="1905000"/>
            <a:ext cx="8382000" cy="43021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Renal cortex – outermost portion of the kidney that covers the pyramids and dips down between them</a:t>
            </a:r>
          </a:p>
          <a:p>
            <a:pPr lvl="3">
              <a:lnSpc>
                <a:spcPct val="90000"/>
              </a:lnSpc>
            </a:pPr>
            <a:endParaRPr lang="en-US" altLang="en-US" dirty="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</a:pPr>
            <a:r>
              <a:rPr lang="en-US" altLang="en-US" dirty="0"/>
              <a:t>Renal medulla – middle portion that also divides into renal pyramids</a:t>
            </a:r>
          </a:p>
          <a:p>
            <a:pPr lvl="4">
              <a:lnSpc>
                <a:spcPct val="90000"/>
              </a:lnSpc>
            </a:pPr>
            <a:endParaRPr lang="en-US" altLang="en-US" dirty="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</a:pPr>
            <a:r>
              <a:rPr lang="en-US" altLang="en-US" dirty="0"/>
              <a:t>Renal column – portion of the cortex between pyramids</a:t>
            </a:r>
            <a:endParaRPr lang="en-US" alt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620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46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146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1464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43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4" name="Rectangle 1028"/>
          <p:cNvSpPr>
            <a:spLocks noGrp="1" noChangeArrowheads="1"/>
          </p:cNvSpPr>
          <p:nvPr>
            <p:ph type="title"/>
          </p:nvPr>
        </p:nvSpPr>
        <p:spPr>
          <a:xfrm>
            <a:off x="438150" y="603250"/>
            <a:ext cx="8229600" cy="1143000"/>
          </a:xfrm>
          <a:noFill/>
          <a:ln/>
        </p:spPr>
        <p:txBody>
          <a:bodyPr/>
          <a:lstStyle/>
          <a:p>
            <a:r>
              <a:rPr lang="en-US" altLang="en-US"/>
              <a:t>The Kidneys</a:t>
            </a:r>
            <a:r>
              <a:rPr lang="en-US" altLang="en-US" sz="4400"/>
              <a:t>: </a:t>
            </a:r>
            <a:r>
              <a:rPr lang="en-US" altLang="en-US" sz="3200" i="1"/>
              <a:t>Nephrons</a:t>
            </a:r>
          </a:p>
        </p:txBody>
      </p:sp>
      <p:sp>
        <p:nvSpPr>
          <p:cNvPr id="122895" name="Rectangle 1039"/>
          <p:cNvSpPr>
            <a:spLocks noGrp="1" noChangeArrowheads="1"/>
          </p:cNvSpPr>
          <p:nvPr>
            <p:ph sz="quarter" idx="1"/>
          </p:nvPr>
        </p:nvSpPr>
        <p:spPr>
          <a:xfrm>
            <a:off x="457200" y="1981200"/>
            <a:ext cx="8229600" cy="4302125"/>
          </a:xfrm>
        </p:spPr>
        <p:txBody>
          <a:bodyPr/>
          <a:lstStyle/>
          <a:p>
            <a:r>
              <a:rPr lang="en-US" altLang="en-US" sz="2800" dirty="0"/>
              <a:t>Removes waste products from the blood</a:t>
            </a:r>
          </a:p>
          <a:p>
            <a:r>
              <a:rPr lang="en-US" altLang="en-US" sz="2800" dirty="0"/>
              <a:t>Each kidney contains about 1 million </a:t>
            </a:r>
            <a:r>
              <a:rPr lang="en-US" altLang="en-US" sz="2800" dirty="0" err="1"/>
              <a:t>nephrons</a:t>
            </a:r>
            <a:endParaRPr lang="en-US" altLang="en-US" sz="2800" dirty="0"/>
          </a:p>
          <a:p>
            <a:r>
              <a:rPr lang="en-US" altLang="en-US" sz="2800" dirty="0"/>
              <a:t>Made of  a </a:t>
            </a:r>
            <a:r>
              <a:rPr lang="en-US" altLang="en-US" sz="2800" i="1" dirty="0"/>
              <a:t>renal corpuscle</a:t>
            </a:r>
            <a:r>
              <a:rPr lang="en-US" altLang="en-US" sz="2800" dirty="0"/>
              <a:t> and a </a:t>
            </a:r>
            <a:r>
              <a:rPr lang="en-US" altLang="en-US" sz="2800" i="1" dirty="0"/>
              <a:t>renal tubule</a:t>
            </a:r>
            <a:endParaRPr lang="en-US" altLang="en-US" sz="2800" dirty="0"/>
          </a:p>
          <a:p>
            <a:pPr marL="274320" lvl="1"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US" altLang="en-US" i="1" dirty="0" smtClean="0"/>
              <a:t>                                            </a:t>
            </a:r>
            <a:r>
              <a:rPr lang="en-US" altLang="en-US" dirty="0" smtClean="0"/>
              <a:t> </a:t>
            </a:r>
          </a:p>
          <a:p>
            <a:endParaRPr lang="en-US" altLang="en-US" sz="2800" dirty="0"/>
          </a:p>
        </p:txBody>
      </p:sp>
      <p:grpSp>
        <p:nvGrpSpPr>
          <p:cNvPr id="122893" name="Group 1037"/>
          <p:cNvGrpSpPr>
            <a:grpSpLocks/>
          </p:cNvGrpSpPr>
          <p:nvPr/>
        </p:nvGrpSpPr>
        <p:grpSpPr bwMode="auto">
          <a:xfrm>
            <a:off x="838200" y="3949717"/>
            <a:ext cx="7948613" cy="1979613"/>
            <a:chOff x="144" y="2496"/>
            <a:chExt cx="5007" cy="1247"/>
          </a:xfrm>
        </p:grpSpPr>
        <p:sp>
          <p:nvSpPr>
            <p:cNvPr id="122888" name="Oval 1032"/>
            <p:cNvSpPr>
              <a:spLocks noChangeArrowheads="1"/>
            </p:cNvSpPr>
            <p:nvPr/>
          </p:nvSpPr>
          <p:spPr bwMode="auto">
            <a:xfrm>
              <a:off x="144" y="2496"/>
              <a:ext cx="1536" cy="1056"/>
            </a:xfrm>
            <a:prstGeom prst="ellipse">
              <a:avLst/>
            </a:prstGeom>
            <a:solidFill>
              <a:srgbClr val="000099"/>
            </a:solidFill>
            <a:ln w="57150">
              <a:round/>
              <a:headEnd/>
              <a:tailEnd/>
            </a:ln>
            <a:effectLst/>
            <a:scene3d>
              <a:camera prst="legacyObliqueBottom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0099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pPr algn="ctr"/>
              <a:r>
                <a:rPr lang="en-US" altLang="en-US">
                  <a:solidFill>
                    <a:schemeClr val="bg1"/>
                  </a:solidFill>
                </a:rPr>
                <a:t>Renal</a:t>
              </a:r>
              <a:r>
                <a:rPr lang="en-US" altLang="en-US"/>
                <a:t> </a:t>
              </a:r>
            </a:p>
            <a:p>
              <a:pPr algn="ctr"/>
              <a:r>
                <a:rPr lang="en-US" altLang="en-US">
                  <a:solidFill>
                    <a:schemeClr val="bg1"/>
                  </a:solidFill>
                </a:rPr>
                <a:t>Corpuscles</a:t>
              </a:r>
            </a:p>
          </p:txBody>
        </p:sp>
        <p:sp>
          <p:nvSpPr>
            <p:cNvPr id="122889" name="Text Box 1033"/>
            <p:cNvSpPr txBox="1">
              <a:spLocks noChangeArrowheads="1"/>
            </p:cNvSpPr>
            <p:nvPr/>
          </p:nvSpPr>
          <p:spPr bwMode="auto">
            <a:xfrm>
              <a:off x="1814" y="2522"/>
              <a:ext cx="3337" cy="1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buClr>
                  <a:schemeClr val="bg2"/>
                </a:buClr>
                <a:buSzPct val="75000"/>
                <a:buFont typeface="Wingdings" pitchFamily="2" charset="2"/>
                <a:buChar char="o"/>
              </a:pPr>
              <a:r>
                <a:rPr lang="en-US" altLang="en-US" sz="2400" b="0" dirty="0"/>
                <a:t> Composed of a group of capillaries  </a:t>
              </a:r>
              <a:br>
                <a:rPr lang="en-US" altLang="en-US" sz="2400" b="0" dirty="0"/>
              </a:br>
              <a:r>
                <a:rPr lang="en-US" altLang="en-US" sz="2400" b="0" dirty="0"/>
                <a:t>    called a </a:t>
              </a:r>
              <a:r>
                <a:rPr lang="en-US" altLang="en-US" sz="2400" b="0" dirty="0" err="1"/>
                <a:t>glomerulus</a:t>
              </a:r>
              <a:endParaRPr lang="en-US" altLang="en-US" sz="2400" b="0" dirty="0"/>
            </a:p>
            <a:p>
              <a:pPr>
                <a:buClr>
                  <a:schemeClr val="bg2"/>
                </a:buClr>
                <a:buSzPct val="75000"/>
                <a:buFont typeface="Wingdings" pitchFamily="2" charset="2"/>
                <a:buChar char="o"/>
              </a:pPr>
              <a:r>
                <a:rPr lang="en-US" altLang="en-US" sz="2400" b="0" dirty="0"/>
                <a:t> </a:t>
              </a:r>
              <a:r>
                <a:rPr lang="en-US" altLang="en-US" sz="2400" b="0" dirty="0" err="1"/>
                <a:t>Glomerulus</a:t>
              </a:r>
              <a:r>
                <a:rPr lang="en-US" altLang="en-US" sz="2400" b="0" dirty="0"/>
                <a:t> is surrounded by </a:t>
              </a:r>
              <a:br>
                <a:rPr lang="en-US" altLang="en-US" sz="2400" b="0" dirty="0"/>
              </a:br>
              <a:r>
                <a:rPr lang="en-US" altLang="en-US" sz="2400" b="0" dirty="0"/>
                <a:t>    Bowman’s capsule</a:t>
              </a:r>
            </a:p>
            <a:p>
              <a:pPr>
                <a:buClr>
                  <a:schemeClr val="bg2"/>
                </a:buClr>
                <a:buSzPct val="75000"/>
                <a:buFont typeface="Wingdings" pitchFamily="2" charset="2"/>
                <a:buChar char="o"/>
              </a:pPr>
              <a:r>
                <a:rPr lang="en-US" altLang="en-US" sz="2400" b="0" dirty="0"/>
                <a:t> Blood filtration occurs in corpuscle</a:t>
              </a:r>
            </a:p>
          </p:txBody>
        </p:sp>
      </p:grpSp>
      <p:sp>
        <p:nvSpPr>
          <p:cNvPr id="122898" name="Oval 1042"/>
          <p:cNvSpPr>
            <a:spLocks noChangeArrowheads="1"/>
          </p:cNvSpPr>
          <p:nvPr/>
        </p:nvSpPr>
        <p:spPr bwMode="auto">
          <a:xfrm>
            <a:off x="838200" y="3883025"/>
            <a:ext cx="2438400" cy="1676400"/>
          </a:xfrm>
          <a:prstGeom prst="ellipse">
            <a:avLst/>
          </a:prstGeom>
          <a:solidFill>
            <a:srgbClr val="000099"/>
          </a:solidFill>
          <a:ln w="57150">
            <a:round/>
            <a:headEnd/>
            <a:tailEnd/>
          </a:ln>
          <a:effectLst/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000099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en-US" altLang="en-US">
                <a:solidFill>
                  <a:schemeClr val="bg1"/>
                </a:solidFill>
              </a:rPr>
              <a:t>Renal</a:t>
            </a:r>
            <a:r>
              <a:rPr lang="en-US" altLang="en-US"/>
              <a:t> </a:t>
            </a:r>
          </a:p>
          <a:p>
            <a:pPr algn="ctr"/>
            <a:r>
              <a:rPr lang="en-US" altLang="en-US">
                <a:solidFill>
                  <a:schemeClr val="bg1"/>
                </a:solidFill>
              </a:rPr>
              <a:t>Tubules</a:t>
            </a:r>
          </a:p>
        </p:txBody>
      </p:sp>
    </p:spTree>
    <p:extLst>
      <p:ext uri="{BB962C8B-B14F-4D97-AF65-F5344CB8AC3E}">
        <p14:creationId xmlns:p14="http://schemas.microsoft.com/office/powerpoint/2010/main" val="1783754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8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8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224</TotalTime>
  <Words>1102</Words>
  <Application>Microsoft Office PowerPoint</Application>
  <PresentationFormat>عرض على الشاشة (3:4)‏</PresentationFormat>
  <Paragraphs>221</Paragraphs>
  <Slides>25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25</vt:i4>
      </vt:variant>
    </vt:vector>
  </HeadingPairs>
  <TitlesOfParts>
    <vt:vector size="26" baseType="lpstr">
      <vt:lpstr>Civic</vt:lpstr>
      <vt:lpstr>Physiology and Disorders of URINARY SYSTEM</vt:lpstr>
      <vt:lpstr>عرض تقديمي في PowerPoint</vt:lpstr>
      <vt:lpstr>The Urinary System</vt:lpstr>
      <vt:lpstr>عرض تقديمي في PowerPoint</vt:lpstr>
      <vt:lpstr>Main Functions of Urinary System</vt:lpstr>
      <vt:lpstr>The Kidneys (cont.)</vt:lpstr>
      <vt:lpstr>عرض تقديمي في PowerPoint</vt:lpstr>
      <vt:lpstr>The Kidneys (cont.)</vt:lpstr>
      <vt:lpstr>The Kidneys: Nephrons</vt:lpstr>
      <vt:lpstr>The Kidneys – Nephrons (cont.)</vt:lpstr>
      <vt:lpstr>The Arteries</vt:lpstr>
      <vt:lpstr>Vasculature of the kidney</vt:lpstr>
      <vt:lpstr>Urine Formation: Glomerular Filtration</vt:lpstr>
      <vt:lpstr>Urine Formation: Glomerular Filtration   (cont.)</vt:lpstr>
      <vt:lpstr>Urine Formation: Tubular Reabsorption</vt:lpstr>
      <vt:lpstr>Urine Formation: Tubular Secretion </vt:lpstr>
      <vt:lpstr>Urine Formation (cont.)</vt:lpstr>
      <vt:lpstr>Ureters, Urinary Bladder, and Urethra</vt:lpstr>
      <vt:lpstr>Ureters, Urinary Bladder, and Urethra    (cont.)</vt:lpstr>
      <vt:lpstr>Ureters, Urinary Bladder, and Urethra    (cont.)</vt:lpstr>
      <vt:lpstr>Diseases and Disorders of the Urinary System</vt:lpstr>
      <vt:lpstr>Diseases and Disorders of the Urinary System</vt:lpstr>
      <vt:lpstr>Breaching Homeostasis</vt:lpstr>
      <vt:lpstr>Breaching Homeostasis</vt:lpstr>
      <vt:lpstr>What happens when kidneys fail completely?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dburgardt@live.com</dc:creator>
  <cp:lastModifiedBy>le</cp:lastModifiedBy>
  <cp:revision>10</cp:revision>
  <dcterms:created xsi:type="dcterms:W3CDTF">2015-01-27T05:27:50Z</dcterms:created>
  <dcterms:modified xsi:type="dcterms:W3CDTF">2019-09-10T08:43:42Z</dcterms:modified>
</cp:coreProperties>
</file>